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3E0E61CC-BBC1-4D73-BD22-C58A26AFACB8}">
          <p14:sldIdLst>
            <p14:sldId id="256"/>
          </p14:sldIdLst>
        </p14:section>
        <p14:section name="Secțiune fără titlu" id="{97FBE20C-DEE4-4158-A389-DA547BDB476B}">
          <p14:sldIdLst>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60"/>
  </p:normalViewPr>
  <p:slideViewPr>
    <p:cSldViewPr>
      <p:cViewPr>
        <p:scale>
          <a:sx n="74" d="100"/>
          <a:sy n="74" d="100"/>
        </p:scale>
        <p:origin x="-100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Clic pentru editare stil titlu</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ro-RO"/>
          </a:p>
        </p:txBody>
      </p:sp>
      <p:sp>
        <p:nvSpPr>
          <p:cNvPr id="4" name="Substituent dată 3"/>
          <p:cNvSpPr>
            <a:spLocks noGrp="1"/>
          </p:cNvSpPr>
          <p:nvPr>
            <p:ph type="dt" sz="half" idx="10"/>
          </p:nvPr>
        </p:nvSpPr>
        <p:spPr/>
        <p:txBody>
          <a:bodyPr/>
          <a:lstStyle/>
          <a:p>
            <a:fld id="{F90108C9-6211-4904-95D7-7A6258FCEBEA}" type="datetimeFigureOut">
              <a:rPr lang="ro-RO" smtClean="0"/>
              <a:t>23.01.2015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194548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F90108C9-6211-4904-95D7-7A6258FCEBEA}" type="datetimeFigureOut">
              <a:rPr lang="ro-RO" smtClean="0"/>
              <a:t>23.01.2015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296796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F90108C9-6211-4904-95D7-7A6258FCEBEA}" type="datetimeFigureOut">
              <a:rPr lang="ro-RO" smtClean="0"/>
              <a:t>23.01.2015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328999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F90108C9-6211-4904-95D7-7A6258FCEBEA}" type="datetimeFigureOut">
              <a:rPr lang="ro-RO" smtClean="0"/>
              <a:t>23.01.2015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149356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Clic pentru editare stil titlu</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p>
            <a:fld id="{F90108C9-6211-4904-95D7-7A6258FCEBEA}" type="datetimeFigureOut">
              <a:rPr lang="ro-RO" smtClean="0"/>
              <a:t>23.01.2015</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357291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F90108C9-6211-4904-95D7-7A6258FCEBEA}" type="datetimeFigureOut">
              <a:rPr lang="ro-RO" smtClean="0"/>
              <a:t>23.01.2015</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270984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Clic pentru editare stil titlu</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F90108C9-6211-4904-95D7-7A6258FCEBEA}" type="datetimeFigureOut">
              <a:rPr lang="ro-RO" smtClean="0"/>
              <a:t>23.01.2015</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388486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2"/>
          <p:cNvSpPr>
            <a:spLocks noGrp="1"/>
          </p:cNvSpPr>
          <p:nvPr>
            <p:ph type="dt" sz="half" idx="10"/>
          </p:nvPr>
        </p:nvSpPr>
        <p:spPr/>
        <p:txBody>
          <a:bodyPr/>
          <a:lstStyle/>
          <a:p>
            <a:fld id="{F90108C9-6211-4904-95D7-7A6258FCEBEA}" type="datetimeFigureOut">
              <a:rPr lang="ro-RO" smtClean="0"/>
              <a:t>23.01.2015</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248797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F90108C9-6211-4904-95D7-7A6258FCEBEA}" type="datetimeFigureOut">
              <a:rPr lang="ro-RO" smtClean="0"/>
              <a:t>23.01.2015</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169063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Clic pentru editare stil titlu</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F90108C9-6211-4904-95D7-7A6258FCEBEA}" type="datetimeFigureOut">
              <a:rPr lang="ro-RO" smtClean="0"/>
              <a:t>23.01.2015</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344794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Clic pentru editare stil titlu</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F90108C9-6211-4904-95D7-7A6258FCEBEA}" type="datetimeFigureOut">
              <a:rPr lang="ro-RO" smtClean="0"/>
              <a:t>23.01.2015</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4BF504BC-98AA-4195-AA2B-E16D0AE38EC9}" type="slidenum">
              <a:rPr lang="ro-RO" smtClean="0"/>
              <a:t>‹#›</a:t>
            </a:fld>
            <a:endParaRPr lang="ro-RO"/>
          </a:p>
        </p:txBody>
      </p:sp>
    </p:spTree>
    <p:extLst>
      <p:ext uri="{BB962C8B-B14F-4D97-AF65-F5344CB8AC3E}">
        <p14:creationId xmlns:p14="http://schemas.microsoft.com/office/powerpoint/2010/main" val="42422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Clic pentru editare stil titlu</a:t>
            </a:r>
            <a:endParaRPr lang="ro-RO"/>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108C9-6211-4904-95D7-7A6258FCEBEA}" type="datetimeFigureOut">
              <a:rPr lang="ro-RO" smtClean="0"/>
              <a:t>23.01.2015</a:t>
            </a:fld>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504BC-98AA-4195-AA2B-E16D0AE38EC9}" type="slidenum">
              <a:rPr lang="ro-RO" smtClean="0"/>
              <a:t>‹#›</a:t>
            </a:fld>
            <a:endParaRPr lang="ro-RO"/>
          </a:p>
        </p:txBody>
      </p:sp>
    </p:spTree>
    <p:extLst>
      <p:ext uri="{BB962C8B-B14F-4D97-AF65-F5344CB8AC3E}">
        <p14:creationId xmlns:p14="http://schemas.microsoft.com/office/powerpoint/2010/main" val="251158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0" y="0"/>
            <a:ext cx="9144000" cy="6858000"/>
          </a:xfrm>
          <a:solidFill>
            <a:srgbClr val="C00000">
              <a:shade val="30000"/>
              <a:satMod val="115000"/>
            </a:srgbClr>
          </a:solidFill>
          <a:ln/>
        </p:spPr>
        <p:style>
          <a:lnRef idx="1">
            <a:schemeClr val="accent2"/>
          </a:lnRef>
          <a:fillRef idx="3">
            <a:schemeClr val="accent2"/>
          </a:fillRef>
          <a:effectRef idx="2">
            <a:schemeClr val="accent2"/>
          </a:effectRef>
          <a:fontRef idx="minor">
            <a:schemeClr val="lt1"/>
          </a:fontRef>
        </p:style>
        <p:txBody>
          <a:bodyPr>
            <a:normAutofit/>
          </a:bodyPr>
          <a:lstStyle/>
          <a:p>
            <a:r>
              <a:rPr lang="it-IT" sz="8800" b="1" i="1" dirty="0" smtClean="0">
                <a:solidFill>
                  <a:schemeClr val="tx1"/>
                </a:solidFill>
              </a:rPr>
              <a:t>BARBULETU-</a:t>
            </a:r>
            <a:br>
              <a:rPr lang="it-IT" sz="8800" b="1" i="1" dirty="0" smtClean="0">
                <a:solidFill>
                  <a:schemeClr val="tx1"/>
                </a:solidFill>
              </a:rPr>
            </a:br>
            <a:r>
              <a:rPr lang="it-IT" sz="8800" b="1" i="1" dirty="0" smtClean="0">
                <a:solidFill>
                  <a:schemeClr val="tx1"/>
                </a:solidFill>
              </a:rPr>
              <a:t>LOCURI,TRADITII SI CULTURA</a:t>
            </a:r>
            <a:r>
              <a:rPr lang="it-IT" dirty="0" smtClean="0"/>
              <a:t/>
            </a:r>
            <a:br>
              <a:rPr lang="it-IT" dirty="0" smtClean="0"/>
            </a:br>
            <a:endParaRPr lang="ro-RO" dirty="0"/>
          </a:p>
        </p:txBody>
      </p:sp>
    </p:spTree>
    <p:extLst>
      <p:ext uri="{BB962C8B-B14F-4D97-AF65-F5344CB8AC3E}">
        <p14:creationId xmlns:p14="http://schemas.microsoft.com/office/powerpoint/2010/main" val="362406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144000" cy="764704"/>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b="1" i="1" dirty="0" smtClean="0">
                <a:latin typeface="Times New Roman" pitchFamily="18" charset="0"/>
                <a:cs typeface="Times New Roman" pitchFamily="18" charset="0"/>
              </a:rPr>
              <a:t>BARBULETU- </a:t>
            </a:r>
            <a:r>
              <a:rPr lang="it-IT" sz="2000" b="1" i="1" dirty="0">
                <a:latin typeface="Times New Roman" pitchFamily="18" charset="0"/>
                <a:cs typeface="Times New Roman" pitchFamily="18" charset="0"/>
              </a:rPr>
              <a:t>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a:xfrm>
            <a:off x="107504" y="908720"/>
            <a:ext cx="9036496" cy="5217443"/>
          </a:xfrm>
        </p:spPr>
        <p:txBody>
          <a:bodyPr>
            <a:normAutofit fontScale="92500" lnSpcReduction="10000"/>
          </a:bodyPr>
          <a:lstStyle/>
          <a:p>
            <a:endParaRPr lang="en-US" sz="2600" b="1" i="1" dirty="0" smtClean="0">
              <a:latin typeface="Times New Roman" pitchFamily="18" charset="0"/>
              <a:cs typeface="Times New Roman" pitchFamily="18" charset="0"/>
            </a:endParaRPr>
          </a:p>
          <a:p>
            <a:pPr marL="0" indent="0">
              <a:buNone/>
            </a:pPr>
            <a:endParaRPr lang="en-US" sz="2600" b="1" i="1" dirty="0">
              <a:latin typeface="Times New Roman" pitchFamily="18" charset="0"/>
              <a:cs typeface="Times New Roman" pitchFamily="18" charset="0"/>
            </a:endParaRPr>
          </a:p>
          <a:p>
            <a:pPr marL="0" indent="0">
              <a:buNone/>
            </a:pPr>
            <a:endParaRPr lang="en-US" sz="2600" b="1" i="1" dirty="0" smtClean="0">
              <a:latin typeface="Times New Roman" pitchFamily="18" charset="0"/>
              <a:cs typeface="Times New Roman" pitchFamily="18" charset="0"/>
            </a:endParaRPr>
          </a:p>
          <a:p>
            <a:pPr marL="0" indent="0">
              <a:buNone/>
            </a:pPr>
            <a:endParaRPr lang="en-US" sz="2600" b="1" i="1" dirty="0" smtClean="0">
              <a:latin typeface="Times New Roman" pitchFamily="18" charset="0"/>
              <a:cs typeface="Times New Roman" pitchFamily="18" charset="0"/>
            </a:endParaRPr>
          </a:p>
          <a:p>
            <a:pPr marL="0" indent="0">
              <a:buNone/>
            </a:pPr>
            <a:endParaRPr lang="en-US" sz="2600" b="1" i="1" dirty="0" smtClean="0">
              <a:latin typeface="Times New Roman" pitchFamily="18" charset="0"/>
              <a:cs typeface="Times New Roman" pitchFamily="18" charset="0"/>
            </a:endParaRPr>
          </a:p>
          <a:p>
            <a:pPr marL="0" indent="0">
              <a:buNone/>
            </a:pPr>
            <a:endParaRPr lang="en-US" sz="2600" b="1" i="1" dirty="0" smtClean="0">
              <a:latin typeface="Times New Roman" pitchFamily="18" charset="0"/>
              <a:cs typeface="Times New Roman" pitchFamily="18" charset="0"/>
            </a:endParaRPr>
          </a:p>
          <a:p>
            <a:r>
              <a:rPr lang="ro-RO" sz="2600" b="1" i="1" dirty="0" err="1" smtClean="0">
                <a:latin typeface="Times New Roman" pitchFamily="18" charset="0"/>
                <a:cs typeface="Times New Roman" pitchFamily="18" charset="0"/>
              </a:rPr>
              <a:t>Incepand</a:t>
            </a:r>
            <a:r>
              <a:rPr lang="ro-RO" sz="2600" b="1" i="1" dirty="0" smtClean="0">
                <a:latin typeface="Times New Roman" pitchFamily="18" charset="0"/>
                <a:cs typeface="Times New Roman" pitchFamily="18" charset="0"/>
              </a:rPr>
              <a:t> </a:t>
            </a:r>
            <a:r>
              <a:rPr lang="ro-RO" sz="2600" b="1" i="1" dirty="0">
                <a:latin typeface="Times New Roman" pitchFamily="18" charset="0"/>
                <a:cs typeface="Times New Roman" pitchFamily="18" charset="0"/>
              </a:rPr>
              <a:t>cu anul 2013, biblioteca din </a:t>
            </a:r>
            <a:r>
              <a:rPr lang="ro-RO" sz="2600" b="1" i="1" dirty="0" err="1">
                <a:latin typeface="Times New Roman" pitchFamily="18" charset="0"/>
                <a:cs typeface="Times New Roman" pitchFamily="18" charset="0"/>
              </a:rPr>
              <a:t>Barbuletu</a:t>
            </a:r>
            <a:r>
              <a:rPr lang="ro-RO" sz="2600" b="1" i="1" dirty="0">
                <a:latin typeface="Times New Roman" pitchFamily="18" charset="0"/>
                <a:cs typeface="Times New Roman" pitchFamily="18" charset="0"/>
              </a:rPr>
              <a:t> a </a:t>
            </a:r>
            <a:r>
              <a:rPr lang="ro-RO" sz="2600" b="1" i="1" dirty="0" err="1">
                <a:latin typeface="Times New Roman" pitchFamily="18" charset="0"/>
                <a:cs typeface="Times New Roman" pitchFamily="18" charset="0"/>
              </a:rPr>
              <a:t>inceput</a:t>
            </a:r>
            <a:r>
              <a:rPr lang="ro-RO" sz="2600" b="1" i="1" dirty="0">
                <a:latin typeface="Times New Roman" pitchFamily="18" charset="0"/>
                <a:cs typeface="Times New Roman" pitchFamily="18" charset="0"/>
              </a:rPr>
              <a:t> o noua era, </a:t>
            </a:r>
            <a:r>
              <a:rPr lang="ro-RO" sz="2600" b="1" i="1" dirty="0" err="1">
                <a:latin typeface="Times New Roman" pitchFamily="18" charset="0"/>
                <a:cs typeface="Times New Roman" pitchFamily="18" charset="0"/>
              </a:rPr>
              <a:t>era</a:t>
            </a:r>
            <a:r>
              <a:rPr lang="ro-RO" sz="2600" b="1" i="1" dirty="0">
                <a:latin typeface="Times New Roman" pitchFamily="18" charset="0"/>
                <a:cs typeface="Times New Roman" pitchFamily="18" charset="0"/>
              </a:rPr>
              <a:t> “BIBLIONET”, </a:t>
            </a:r>
            <a:r>
              <a:rPr lang="en-US" sz="2600" b="1" i="1" dirty="0" smtClean="0">
                <a:latin typeface="Times New Roman" pitchFamily="18" charset="0"/>
                <a:cs typeface="Times New Roman" pitchFamily="18" charset="0"/>
              </a:rPr>
              <a:t>program</a:t>
            </a:r>
            <a:r>
              <a:rPr lang="ro-RO" sz="2600" b="1" i="1" dirty="0" smtClean="0">
                <a:latin typeface="Times New Roman" pitchFamily="18" charset="0"/>
                <a:cs typeface="Times New Roman" pitchFamily="18" charset="0"/>
              </a:rPr>
              <a:t> </a:t>
            </a:r>
            <a:r>
              <a:rPr lang="ro-RO" sz="2600" b="1" i="1" dirty="0">
                <a:latin typeface="Times New Roman" pitchFamily="18" charset="0"/>
                <a:cs typeface="Times New Roman" pitchFamily="18" charset="0"/>
              </a:rPr>
              <a:t>realizat de </a:t>
            </a:r>
            <a:r>
              <a:rPr lang="ro-RO" sz="2600" b="1" i="1" dirty="0" err="1">
                <a:latin typeface="Times New Roman" pitchFamily="18" charset="0"/>
                <a:cs typeface="Times New Roman" pitchFamily="18" charset="0"/>
              </a:rPr>
              <a:t>catre</a:t>
            </a:r>
            <a:r>
              <a:rPr lang="ro-RO" sz="2600" b="1" i="1" dirty="0">
                <a:latin typeface="Times New Roman" pitchFamily="18" charset="0"/>
                <a:cs typeface="Times New Roman" pitchFamily="18" charset="0"/>
              </a:rPr>
              <a:t> biblioteca </a:t>
            </a:r>
            <a:r>
              <a:rPr lang="ro-RO" sz="2600" b="1" i="1" dirty="0" err="1">
                <a:latin typeface="Times New Roman" pitchFamily="18" charset="0"/>
                <a:cs typeface="Times New Roman" pitchFamily="18" charset="0"/>
              </a:rPr>
              <a:t>judeteana</a:t>
            </a:r>
            <a:r>
              <a:rPr lang="ro-RO" sz="2600" b="1" i="1" dirty="0">
                <a:latin typeface="Times New Roman" pitchFamily="18" charset="0"/>
                <a:cs typeface="Times New Roman" pitchFamily="18" charset="0"/>
              </a:rPr>
              <a:t> in parteneriat cu Ministerul Culturii si Patrimoniului National si Ministerul </a:t>
            </a:r>
            <a:r>
              <a:rPr lang="ro-RO" sz="2600" b="1" i="1" dirty="0" err="1">
                <a:latin typeface="Times New Roman" pitchFamily="18" charset="0"/>
                <a:cs typeface="Times New Roman" pitchFamily="18" charset="0"/>
              </a:rPr>
              <a:t>Comunicatiilor</a:t>
            </a:r>
            <a:r>
              <a:rPr lang="ro-RO" sz="2600" b="1" i="1" dirty="0">
                <a:latin typeface="Times New Roman" pitchFamily="18" charset="0"/>
                <a:cs typeface="Times New Roman" pitchFamily="18" charset="0"/>
              </a:rPr>
              <a:t> si </a:t>
            </a:r>
            <a:r>
              <a:rPr lang="ro-RO" sz="2600" b="1" i="1" dirty="0" err="1">
                <a:latin typeface="Times New Roman" pitchFamily="18" charset="0"/>
                <a:cs typeface="Times New Roman" pitchFamily="18" charset="0"/>
              </a:rPr>
              <a:t>Societatii</a:t>
            </a:r>
            <a:r>
              <a:rPr lang="ro-RO" sz="2600" b="1" i="1" dirty="0">
                <a:latin typeface="Times New Roman" pitchFamily="18" charset="0"/>
                <a:cs typeface="Times New Roman" pitchFamily="18" charset="0"/>
              </a:rPr>
              <a:t> </a:t>
            </a:r>
            <a:r>
              <a:rPr lang="ro-RO" sz="2600" b="1" i="1" dirty="0" err="1">
                <a:latin typeface="Times New Roman" pitchFamily="18" charset="0"/>
                <a:cs typeface="Times New Roman" pitchFamily="18" charset="0"/>
              </a:rPr>
              <a:t>Informationale</a:t>
            </a:r>
            <a:r>
              <a:rPr lang="ro-RO" sz="2600" b="1" i="1" dirty="0">
                <a:latin typeface="Times New Roman" pitchFamily="18" charset="0"/>
                <a:cs typeface="Times New Roman" pitchFamily="18" charset="0"/>
              </a:rPr>
              <a:t>. </a:t>
            </a:r>
          </a:p>
          <a:p>
            <a:r>
              <a:rPr lang="ro-RO" sz="2600" b="1" i="1" dirty="0">
                <a:latin typeface="Times New Roman" pitchFamily="18" charset="0"/>
                <a:cs typeface="Times New Roman" pitchFamily="18" charset="0"/>
              </a:rPr>
              <a:t>Prin acest program biblioteca comunala din </a:t>
            </a:r>
            <a:r>
              <a:rPr lang="ro-RO" sz="2600" b="1" i="1" dirty="0" err="1">
                <a:latin typeface="Times New Roman" pitchFamily="18" charset="0"/>
                <a:cs typeface="Times New Roman" pitchFamily="18" charset="0"/>
              </a:rPr>
              <a:t>Barbuletu</a:t>
            </a:r>
            <a:r>
              <a:rPr lang="ro-RO" sz="2600" b="1" i="1" dirty="0">
                <a:latin typeface="Times New Roman" pitchFamily="18" charset="0"/>
                <a:cs typeface="Times New Roman" pitchFamily="18" charset="0"/>
              </a:rPr>
              <a:t> a fost dotata cu patru calculatoare de ultima </a:t>
            </a:r>
            <a:r>
              <a:rPr lang="ro-RO" sz="2600" b="1" i="1" dirty="0" err="1">
                <a:latin typeface="Times New Roman" pitchFamily="18" charset="0"/>
                <a:cs typeface="Times New Roman" pitchFamily="18" charset="0"/>
              </a:rPr>
              <a:t>generatie</a:t>
            </a:r>
            <a:r>
              <a:rPr lang="ro-RO" sz="2600" b="1" i="1" dirty="0">
                <a:latin typeface="Times New Roman" pitchFamily="18" charset="0"/>
                <a:cs typeface="Times New Roman" pitchFamily="18" charset="0"/>
              </a:rPr>
              <a:t> conectate la </a:t>
            </a:r>
            <a:r>
              <a:rPr lang="ro-RO" sz="2600" b="1" i="1" dirty="0" err="1">
                <a:latin typeface="Times New Roman" pitchFamily="18" charset="0"/>
                <a:cs typeface="Times New Roman" pitchFamily="18" charset="0"/>
              </a:rPr>
              <a:t>intermet</a:t>
            </a:r>
            <a:r>
              <a:rPr lang="ro-RO" sz="2600" b="1" i="1" dirty="0">
                <a:latin typeface="Times New Roman" pitchFamily="18" charset="0"/>
                <a:cs typeface="Times New Roman" pitchFamily="18" charset="0"/>
              </a:rPr>
              <a:t>, </a:t>
            </a:r>
            <a:r>
              <a:rPr lang="ro-RO" sz="2600" b="1" i="1" dirty="0" err="1">
                <a:latin typeface="Times New Roman" pitchFamily="18" charset="0"/>
                <a:cs typeface="Times New Roman" pitchFamily="18" charset="0"/>
              </a:rPr>
              <a:t>la</a:t>
            </a:r>
            <a:r>
              <a:rPr lang="ro-RO" sz="2600" b="1" i="1" dirty="0">
                <a:latin typeface="Times New Roman" pitchFamily="18" charset="0"/>
                <a:cs typeface="Times New Roman" pitchFamily="18" charset="0"/>
              </a:rPr>
              <a:t> care locuitorii comunei au acces </a:t>
            </a:r>
            <a:r>
              <a:rPr lang="ro-RO" sz="2600" b="1" i="1" dirty="0" smtClean="0">
                <a:latin typeface="Times New Roman" pitchFamily="18" charset="0"/>
                <a:cs typeface="Times New Roman" pitchFamily="18" charset="0"/>
              </a:rPr>
              <a:t>gratuit</a:t>
            </a:r>
            <a:r>
              <a:rPr lang="en-US" sz="2600" b="1" i="1" dirty="0" smtClean="0">
                <a:latin typeface="Times New Roman" pitchFamily="18" charset="0"/>
                <a:cs typeface="Times New Roman" pitchFamily="18" charset="0"/>
              </a:rPr>
              <a:t> </a:t>
            </a:r>
            <a:r>
              <a:rPr lang="ro-RO" sz="2600" b="1" i="1" dirty="0" smtClean="0">
                <a:latin typeface="Times New Roman" pitchFamily="18" charset="0"/>
                <a:cs typeface="Times New Roman" pitchFamily="18" charset="0"/>
              </a:rPr>
              <a:t>la </a:t>
            </a:r>
            <a:r>
              <a:rPr lang="ro-RO" sz="2600" b="1" i="1" dirty="0" err="1" smtClean="0">
                <a:latin typeface="Times New Roman" pitchFamily="18" charset="0"/>
                <a:cs typeface="Times New Roman" pitchFamily="18" charset="0"/>
              </a:rPr>
              <a:t>informatie</a:t>
            </a:r>
            <a:r>
              <a:rPr lang="ro-RO" sz="2600" b="1" i="1" dirty="0" smtClean="0">
                <a:latin typeface="Times New Roman" pitchFamily="18" charset="0"/>
                <a:cs typeface="Times New Roman" pitchFamily="18" charset="0"/>
              </a:rPr>
              <a:t>, </a:t>
            </a:r>
            <a:r>
              <a:rPr lang="ro-RO" sz="2600" b="1" i="1" dirty="0">
                <a:latin typeface="Times New Roman" pitchFamily="18" charset="0"/>
                <a:cs typeface="Times New Roman" pitchFamily="18" charset="0"/>
              </a:rPr>
              <a:t>o imprimanta, un scanner si un videoproiector cu ecran. </a:t>
            </a:r>
          </a:p>
          <a:p>
            <a:pPr marL="0" indent="0">
              <a:buNone/>
            </a:pPr>
            <a:endParaRPr lang="ro-RO" b="1"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764704"/>
            <a:ext cx="352839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03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8520" y="0"/>
            <a:ext cx="9144000" cy="11430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b="1" i="1" dirty="0" smtClean="0">
                <a:latin typeface="Times New Roman" pitchFamily="18" charset="0"/>
                <a:cs typeface="Times New Roman" pitchFamily="18" charset="0"/>
              </a:rPr>
              <a:t>BARBULETU- </a:t>
            </a:r>
            <a:r>
              <a:rPr lang="it-IT" sz="2000" b="1" i="1" dirty="0">
                <a:latin typeface="Times New Roman" pitchFamily="18" charset="0"/>
                <a:cs typeface="Times New Roman" pitchFamily="18" charset="0"/>
              </a:rPr>
              <a:t>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normAutofit/>
          </a:bodyPr>
          <a:lstStyle/>
          <a:p>
            <a:r>
              <a:rPr lang="en-US" sz="2400" b="1" i="1" dirty="0" smtClean="0">
                <a:latin typeface="Times New Roman" pitchFamily="18" charset="0"/>
                <a:cs typeface="Times New Roman" pitchFamily="18" charset="0"/>
              </a:rPr>
              <a:t>In </a:t>
            </a:r>
            <a:r>
              <a:rPr lang="en-US" sz="2400" b="1" i="1" dirty="0" err="1" smtClean="0">
                <a:latin typeface="Times New Roman" pitchFamily="18" charset="0"/>
                <a:cs typeface="Times New Roman" pitchFamily="18" charset="0"/>
              </a:rPr>
              <a:t>anul</a:t>
            </a:r>
            <a:r>
              <a:rPr lang="en-US" sz="2400" b="1" i="1" dirty="0" smtClean="0">
                <a:latin typeface="Times New Roman" pitchFamily="18" charset="0"/>
                <a:cs typeface="Times New Roman" pitchFamily="18" charset="0"/>
              </a:rPr>
              <a:t> 2014 </a:t>
            </a:r>
            <a:r>
              <a:rPr lang="en-US" sz="2400" b="1" i="1" dirty="0" err="1" smtClean="0">
                <a:latin typeface="Times New Roman" pitchFamily="18" charset="0"/>
                <a:cs typeface="Times New Roman" pitchFamily="18" charset="0"/>
              </a:rPr>
              <a:t>Biblioteca</a:t>
            </a:r>
            <a:r>
              <a:rPr lang="en-US" sz="2400" b="1" i="1" dirty="0" smtClean="0">
                <a:latin typeface="Times New Roman" pitchFamily="18" charset="0"/>
                <a:cs typeface="Times New Roman" pitchFamily="18" charset="0"/>
              </a:rPr>
              <a:t> a </a:t>
            </a:r>
            <a:r>
              <a:rPr lang="en-US" sz="2400" b="1" i="1" dirty="0" err="1" smtClean="0">
                <a:latin typeface="Times New Roman" pitchFamily="18" charset="0"/>
                <a:cs typeface="Times New Roman" pitchFamily="18" charset="0"/>
              </a:rPr>
              <a:t>intrat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intr</a:t>
            </a:r>
            <a:r>
              <a:rPr lang="en-US" sz="2400" b="1" i="1" dirty="0" smtClean="0">
                <a:latin typeface="Times New Roman" pitchFamily="18" charset="0"/>
                <a:cs typeface="Times New Roman" pitchFamily="18" charset="0"/>
              </a:rPr>
              <a:t>-un al </a:t>
            </a:r>
            <a:r>
              <a:rPr lang="en-US" sz="2400" b="1" i="1" dirty="0" err="1" smtClean="0">
                <a:latin typeface="Times New Roman" pitchFamily="18" charset="0"/>
                <a:cs typeface="Times New Roman" pitchFamily="18" charset="0"/>
              </a:rPr>
              <a:t>poiect</a:t>
            </a:r>
            <a:r>
              <a:rPr lang="en-US" sz="2400" b="1" i="1" dirty="0" smtClean="0">
                <a:latin typeface="Times New Roman" pitchFamily="18" charset="0"/>
                <a:cs typeface="Times New Roman" pitchFamily="18" charset="0"/>
              </a:rPr>
              <a:t> : 	“</a:t>
            </a:r>
            <a:r>
              <a:rPr lang="en-US" sz="2400" b="1" i="1" dirty="0" err="1" smtClean="0">
                <a:latin typeface="Times New Roman" pitchFamily="18" charset="0"/>
                <a:cs typeface="Times New Roman" pitchFamily="18" charset="0"/>
              </a:rPr>
              <a:t>Retea</a:t>
            </a:r>
            <a:r>
              <a:rPr lang="en-US" sz="2400" b="1" i="1" dirty="0" smtClean="0">
                <a:latin typeface="Times New Roman" pitchFamily="18" charset="0"/>
                <a:cs typeface="Times New Roman" pitchFamily="18" charset="0"/>
              </a:rPr>
              <a:t> de </a:t>
            </a:r>
            <a:r>
              <a:rPr lang="en-US" sz="2400" b="1" i="1" dirty="0" err="1" smtClean="0">
                <a:latin typeface="Times New Roman" pitchFamily="18" charset="0"/>
                <a:cs typeface="Times New Roman" pitchFamily="18" charset="0"/>
              </a:rPr>
              <a:t>centre</a:t>
            </a:r>
            <a:r>
              <a:rPr lang="en-US" sz="2400" b="1" i="1" dirty="0" smtClean="0">
                <a:latin typeface="Times New Roman" pitchFamily="18" charset="0"/>
                <a:cs typeface="Times New Roman" pitchFamily="18" charset="0"/>
              </a:rPr>
              <a:t> de </a:t>
            </a:r>
            <a:r>
              <a:rPr lang="en-US" sz="2400" b="1" i="1" dirty="0" err="1" smtClean="0">
                <a:latin typeface="Times New Roman" pitchFamily="18" charset="0"/>
                <a:cs typeface="Times New Roman" pitchFamily="18" charset="0"/>
              </a:rPr>
              <a:t>educatie</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nonformala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viata</a:t>
            </a:r>
            <a:r>
              <a:rPr lang="en-US" sz="2400" b="1" i="1" dirty="0" smtClean="0">
                <a:latin typeface="Times New Roman" pitchFamily="18" charset="0"/>
                <a:cs typeface="Times New Roman" pitchFamily="18" charset="0"/>
              </a:rPr>
              <a:t> in </a:t>
            </a:r>
            <a:r>
              <a:rPr lang="en-US" sz="2400" b="1" i="1" dirty="0" err="1" smtClean="0">
                <a:latin typeface="Times New Roman" pitchFamily="18" charset="0"/>
                <a:cs typeface="Times New Roman" pitchFamily="18" charset="0"/>
              </a:rPr>
              <a:t>mediul</a:t>
            </a:r>
            <a:r>
              <a:rPr lang="en-US" sz="2400" b="1" i="1" dirty="0" smtClean="0">
                <a:latin typeface="Times New Roman" pitchFamily="18" charset="0"/>
                <a:cs typeface="Times New Roman" pitchFamily="18" charset="0"/>
              </a:rPr>
              <a:t> rural “in </a:t>
            </a:r>
            <a:r>
              <a:rPr lang="en-US" sz="2400" b="1" i="1" dirty="0" err="1" smtClean="0">
                <a:latin typeface="Times New Roman" pitchFamily="18" charset="0"/>
                <a:cs typeface="Times New Roman" pitchFamily="18" charset="0"/>
              </a:rPr>
              <a:t>parteneriat</a:t>
            </a:r>
            <a:r>
              <a:rPr lang="en-US" sz="2400" b="1" i="1" dirty="0" smtClean="0">
                <a:latin typeface="Times New Roman" pitchFamily="18" charset="0"/>
                <a:cs typeface="Times New Roman" pitchFamily="18" charset="0"/>
              </a:rPr>
              <a:t> cu </a:t>
            </a:r>
            <a:r>
              <a:rPr lang="en-US" sz="2400" b="1" i="1" dirty="0" err="1" smtClean="0">
                <a:latin typeface="Times New Roman" pitchFamily="18" charset="0"/>
                <a:cs typeface="Times New Roman" pitchFamily="18" charset="0"/>
              </a:rPr>
              <a:t>Scoala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Gimnaziala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Barbuletu</a:t>
            </a:r>
            <a:r>
              <a:rPr lang="en-US" sz="2400" b="1" i="1" dirty="0" smtClean="0">
                <a:latin typeface="Times New Roman" pitchFamily="18" charset="0"/>
                <a:cs typeface="Times New Roman" pitchFamily="18" charset="0"/>
              </a:rPr>
              <a:t>.</a:t>
            </a:r>
          </a:p>
          <a:p>
            <a:r>
              <a:rPr lang="en-US" sz="2400" b="1" i="1" dirty="0" smtClean="0">
                <a:latin typeface="Times New Roman" pitchFamily="18" charset="0"/>
                <a:cs typeface="Times New Roman" pitchFamily="18" charset="0"/>
              </a:rPr>
              <a:t>In </a:t>
            </a:r>
            <a:r>
              <a:rPr lang="en-US" sz="2400" b="1" i="1" dirty="0" err="1" smtClean="0">
                <a:latin typeface="Times New Roman" pitchFamily="18" charset="0"/>
                <a:cs typeface="Times New Roman" pitchFamily="18" charset="0"/>
              </a:rPr>
              <a:t>cadrul</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acestui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proiect</a:t>
            </a:r>
            <a:r>
              <a:rPr lang="en-US" sz="2400" b="1" i="1" dirty="0" smtClean="0">
                <a:latin typeface="Times New Roman" pitchFamily="18" charset="0"/>
                <a:cs typeface="Times New Roman" pitchFamily="18" charset="0"/>
              </a:rPr>
              <a:t> am format o </a:t>
            </a:r>
            <a:r>
              <a:rPr lang="en-US" sz="2400" b="1" i="1" dirty="0" err="1" smtClean="0">
                <a:latin typeface="Times New Roman" pitchFamily="18" charset="0"/>
                <a:cs typeface="Times New Roman" pitchFamily="18" charset="0"/>
              </a:rPr>
              <a:t>grupa</a:t>
            </a:r>
            <a:r>
              <a:rPr lang="en-US" sz="2400" b="1" i="1" dirty="0" smtClean="0">
                <a:latin typeface="Times New Roman" pitchFamily="18" charset="0"/>
                <a:cs typeface="Times New Roman" pitchFamily="18" charset="0"/>
              </a:rPr>
              <a:t> de 20 de </a:t>
            </a:r>
            <a:r>
              <a:rPr lang="en-US" sz="2400" b="1" i="1" dirty="0" err="1" smtClean="0">
                <a:latin typeface="Times New Roman" pitchFamily="18" charset="0"/>
                <a:cs typeface="Times New Roman" pitchFamily="18" charset="0"/>
              </a:rPr>
              <a:t>copii</a:t>
            </a:r>
            <a:r>
              <a:rPr lang="en-US" sz="2400" b="1" i="1" dirty="0" smtClean="0">
                <a:latin typeface="Times New Roman" pitchFamily="18" charset="0"/>
                <a:cs typeface="Times New Roman" pitchFamily="18" charset="0"/>
              </a:rPr>
              <a:t> cu </a:t>
            </a:r>
            <a:r>
              <a:rPr lang="en-US" sz="2400" b="1" i="1" dirty="0" err="1" smtClean="0">
                <a:latin typeface="Times New Roman" pitchFamily="18" charset="0"/>
                <a:cs typeface="Times New Roman" pitchFamily="18" charset="0"/>
              </a:rPr>
              <a:t>varste</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cuprinse</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intre</a:t>
            </a:r>
            <a:r>
              <a:rPr lang="en-US" sz="2400" b="1" i="1" dirty="0" smtClean="0">
                <a:latin typeface="Times New Roman" pitchFamily="18" charset="0"/>
                <a:cs typeface="Times New Roman" pitchFamily="18" charset="0"/>
              </a:rPr>
              <a:t> 10 </a:t>
            </a:r>
            <a:r>
              <a:rPr lang="en-US" sz="2400" b="1" i="1" dirty="0" err="1" smtClean="0">
                <a:latin typeface="Times New Roman" pitchFamily="18" charset="0"/>
                <a:cs typeface="Times New Roman" pitchFamily="18" charset="0"/>
              </a:rPr>
              <a:t>si</a:t>
            </a:r>
            <a:r>
              <a:rPr lang="en-US" sz="2400" b="1" i="1" dirty="0" smtClean="0">
                <a:latin typeface="Times New Roman" pitchFamily="18" charset="0"/>
                <a:cs typeface="Times New Roman" pitchFamily="18" charset="0"/>
              </a:rPr>
              <a:t> 15 </a:t>
            </a:r>
            <a:r>
              <a:rPr lang="en-US" sz="2400" b="1" i="1" dirty="0" err="1" smtClean="0">
                <a:latin typeface="Times New Roman" pitchFamily="18" charset="0"/>
                <a:cs typeface="Times New Roman" pitchFamily="18" charset="0"/>
              </a:rPr>
              <a:t>si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organizam</a:t>
            </a:r>
            <a:r>
              <a:rPr lang="en-US" sz="2400" b="1" i="1" dirty="0" smtClean="0">
                <a:latin typeface="Times New Roman" pitchFamily="18" charset="0"/>
                <a:cs typeface="Times New Roman" pitchFamily="18" charset="0"/>
              </a:rPr>
              <a:t> lunar </a:t>
            </a:r>
            <a:r>
              <a:rPr lang="en-US" sz="2400" b="1" i="1" dirty="0" err="1" smtClean="0">
                <a:latin typeface="Times New Roman" pitchFamily="18" charset="0"/>
                <a:cs typeface="Times New Roman" pitchFamily="18" charset="0"/>
              </a:rPr>
              <a:t>activitati</a:t>
            </a:r>
            <a:r>
              <a:rPr lang="en-US" sz="2400" b="1" i="1" dirty="0" smtClean="0">
                <a:latin typeface="Times New Roman" pitchFamily="18" charset="0"/>
                <a:cs typeface="Times New Roman" pitchFamily="18" charset="0"/>
              </a:rPr>
              <a:t> legate </a:t>
            </a:r>
            <a:r>
              <a:rPr lang="en-US" sz="2400" b="1" i="1" dirty="0" err="1" smtClean="0">
                <a:latin typeface="Times New Roman" pitchFamily="18" charset="0"/>
                <a:cs typeface="Times New Roman" pitchFamily="18" charset="0"/>
              </a:rPr>
              <a:t>viata</a:t>
            </a:r>
            <a:r>
              <a:rPr lang="en-US" sz="2400" b="1" i="1" dirty="0" smtClean="0">
                <a:latin typeface="Times New Roman" pitchFamily="18" charset="0"/>
                <a:cs typeface="Times New Roman" pitchFamily="18" charset="0"/>
              </a:rPr>
              <a:t> de </a:t>
            </a:r>
            <a:r>
              <a:rPr lang="en-US" sz="2400" b="1" i="1" dirty="0" err="1" smtClean="0">
                <a:latin typeface="Times New Roman" pitchFamily="18" charset="0"/>
                <a:cs typeface="Times New Roman" pitchFamily="18" charset="0"/>
              </a:rPr>
              <a:t>zi</a:t>
            </a:r>
            <a:r>
              <a:rPr lang="en-US" sz="2400" b="1" i="1" dirty="0" smtClean="0">
                <a:latin typeface="Times New Roman" pitchFamily="18" charset="0"/>
                <a:cs typeface="Times New Roman" pitchFamily="18" charset="0"/>
              </a:rPr>
              <a:t> cu </a:t>
            </a:r>
            <a:r>
              <a:rPr lang="en-US" sz="2400" b="1" i="1" dirty="0" err="1" smtClean="0">
                <a:latin typeface="Times New Roman" pitchFamily="18" charset="0"/>
                <a:cs typeface="Times New Roman" pitchFamily="18" charset="0"/>
              </a:rPr>
              <a:t>zi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si</a:t>
            </a:r>
            <a:r>
              <a:rPr lang="en-US" sz="2400" b="1" i="1" dirty="0" smtClean="0">
                <a:latin typeface="Times New Roman" pitchFamily="18" charset="0"/>
                <a:cs typeface="Times New Roman" pitchFamily="18" charset="0"/>
              </a:rPr>
              <a:t> la </a:t>
            </a:r>
            <a:r>
              <a:rPr lang="en-US" sz="2400" b="1" i="1" dirty="0" err="1" smtClean="0">
                <a:latin typeface="Times New Roman" pitchFamily="18" charset="0"/>
                <a:cs typeface="Times New Roman" pitchFamily="18" charset="0"/>
              </a:rPr>
              <a:t>ce</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sa</a:t>
            </a:r>
            <a:r>
              <a:rPr lang="en-US" sz="2400" b="1" i="1" dirty="0" smtClean="0">
                <a:latin typeface="Times New Roman" pitchFamily="18" charset="0"/>
                <a:cs typeface="Times New Roman" pitchFamily="18" charset="0"/>
              </a:rPr>
              <a:t> se </a:t>
            </a:r>
            <a:r>
              <a:rPr lang="en-US" sz="2400" b="1" i="1" dirty="0" err="1" smtClean="0">
                <a:latin typeface="Times New Roman" pitchFamily="18" charset="0"/>
                <a:cs typeface="Times New Roman" pitchFamily="18" charset="0"/>
              </a:rPr>
              <a:t>astepte</a:t>
            </a:r>
            <a:r>
              <a:rPr lang="en-US" sz="2400" b="1" i="1" dirty="0" smtClean="0">
                <a:latin typeface="Times New Roman" pitchFamily="18" charset="0"/>
                <a:cs typeface="Times New Roman" pitchFamily="18" charset="0"/>
              </a:rPr>
              <a:t> in </a:t>
            </a:r>
            <a:r>
              <a:rPr lang="en-US" sz="2400" b="1" i="1" dirty="0" err="1" smtClean="0">
                <a:latin typeface="Times New Roman" pitchFamily="18" charset="0"/>
                <a:cs typeface="Times New Roman" pitchFamily="18" charset="0"/>
              </a:rPr>
              <a:t>viitor</a:t>
            </a:r>
            <a:r>
              <a:rPr lang="en-US" sz="2400" b="1" i="1" dirty="0" smtClean="0">
                <a:latin typeface="Times New Roman" pitchFamily="18" charset="0"/>
                <a:cs typeface="Times New Roman" pitchFamily="18" charset="0"/>
              </a:rPr>
              <a:t>.</a:t>
            </a:r>
          </a:p>
          <a:p>
            <a:pPr marL="0" indent="0">
              <a:buNone/>
            </a:pPr>
            <a:endParaRPr lang="en-US" sz="2400" b="1" i="1" dirty="0" smtClean="0">
              <a:latin typeface="Times New Roman" pitchFamily="18" charset="0"/>
              <a:cs typeface="Times New Roman" pitchFamily="18" charset="0"/>
            </a:endParaRPr>
          </a:p>
          <a:p>
            <a:pPr algn="just"/>
            <a:endParaRPr lang="en-US" sz="2400" b="1" i="1" dirty="0" smtClean="0">
              <a:latin typeface="Times New Roman" pitchFamily="18" charset="0"/>
              <a:cs typeface="Times New Roman" pitchFamily="18" charset="0"/>
            </a:endParaRPr>
          </a:p>
          <a:p>
            <a:pPr marL="0" indent="0" algn="just">
              <a:buNone/>
            </a:pPr>
            <a:endParaRPr lang="ro-RO" sz="2400" b="1" i="1" dirty="0">
              <a:latin typeface="Times New Roman" pitchFamily="18" charset="0"/>
              <a:cs typeface="Times New Roman" pitchFamily="18" charset="0"/>
            </a:endParaRPr>
          </a:p>
        </p:txBody>
      </p:sp>
      <p:pic>
        <p:nvPicPr>
          <p:cNvPr id="1026" name="Picture 2" descr="C:\Users\Biblioteca-Admin\Desktop\in biblioteca\DSCN03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437112"/>
            <a:ext cx="229696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iblioteca-Admin\Desktop\activitatii la biblioteca 2014\act biblioteca\DSCN02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581128"/>
            <a:ext cx="1456911"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5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solidFill>
            <a:srgbClr val="C00000"/>
          </a:solidFill>
        </p:spPr>
        <p:txBody>
          <a:bodyPr>
            <a:normAutofit/>
          </a:bodyPr>
          <a:lstStyle/>
          <a:p>
            <a:r>
              <a:rPr lang="en-US" sz="2000" b="1" i="1" dirty="0" smtClean="0">
                <a:latin typeface="Times New Roman" pitchFamily="18" charset="0"/>
                <a:cs typeface="Times New Roman" pitchFamily="18" charset="0"/>
              </a:rPr>
              <a:t>BARBULETU- LOCURI,TRADITII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lstStyle/>
          <a:p>
            <a:pPr marL="0" indent="0">
              <a:buNone/>
            </a:pPr>
            <a:r>
              <a:rPr lang="en-US" dirty="0" smtClean="0"/>
              <a:t> </a:t>
            </a:r>
            <a:r>
              <a:rPr lang="en-US" sz="2800" b="1" i="1" dirty="0" err="1" smtClean="0">
                <a:latin typeface="Times New Roman" pitchFamily="18" charset="0"/>
                <a:cs typeface="Times New Roman" pitchFamily="18" charset="0"/>
              </a:rPr>
              <a:t>Momente</a:t>
            </a:r>
            <a:r>
              <a:rPr lang="en-US" sz="2800" b="1" i="1" dirty="0" smtClean="0">
                <a:latin typeface="Times New Roman" pitchFamily="18" charset="0"/>
                <a:cs typeface="Times New Roman" pitchFamily="18" charset="0"/>
              </a:rPr>
              <a:t> din </a:t>
            </a:r>
            <a:r>
              <a:rPr lang="en-US" sz="2800" b="1" i="1" dirty="0" err="1" smtClean="0">
                <a:latin typeface="Times New Roman" pitchFamily="18" charset="0"/>
                <a:cs typeface="Times New Roman" pitchFamily="18" charset="0"/>
              </a:rPr>
              <a:t>viata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bibliotecii</a:t>
            </a:r>
            <a:r>
              <a:rPr lang="en-US" sz="2800" b="1" i="1" dirty="0" smtClean="0">
                <a:latin typeface="Times New Roman" pitchFamily="18" charset="0"/>
                <a:cs typeface="Times New Roman" pitchFamily="18" charset="0"/>
              </a:rPr>
              <a:t>:</a:t>
            </a:r>
          </a:p>
          <a:p>
            <a:pPr marL="0" indent="0">
              <a:buNone/>
            </a:pPr>
            <a:r>
              <a:rPr lang="en-US" sz="2800" b="1" i="1" dirty="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Pitici</a:t>
            </a:r>
            <a:r>
              <a:rPr lang="en-US" sz="2800" b="1" i="1" dirty="0" smtClean="0">
                <a:latin typeface="Times New Roman" pitchFamily="18" charset="0"/>
                <a:cs typeface="Times New Roman" pitchFamily="18" charset="0"/>
              </a:rPr>
              <a:t> in </a:t>
            </a:r>
            <a:r>
              <a:rPr lang="en-US" sz="2800" b="1" i="1" dirty="0" err="1" smtClean="0">
                <a:latin typeface="Times New Roman" pitchFamily="18" charset="0"/>
                <a:cs typeface="Times New Roman" pitchFamily="18" charset="0"/>
              </a:rPr>
              <a:t>biblioteca</a:t>
            </a:r>
            <a:r>
              <a:rPr lang="en-US" sz="2800" b="1" i="1"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clasa</a:t>
            </a:r>
            <a:r>
              <a:rPr lang="en-US" sz="2800" b="1" i="1" dirty="0" smtClean="0">
                <a:latin typeface="Times New Roman" pitchFamily="18" charset="0"/>
                <a:cs typeface="Times New Roman" pitchFamily="18" charset="0"/>
              </a:rPr>
              <a:t> I </a:t>
            </a:r>
            <a:r>
              <a:rPr lang="en-US" sz="2800" b="1" i="1" dirty="0" err="1" smtClean="0">
                <a:latin typeface="Times New Roman" pitchFamily="18" charset="0"/>
                <a:cs typeface="Times New Roman" pitchFamily="18" charset="0"/>
              </a:rPr>
              <a:t>impreuna</a:t>
            </a:r>
            <a:r>
              <a:rPr lang="en-US" sz="2800" b="1" i="1" dirty="0" smtClean="0">
                <a:latin typeface="Times New Roman" pitchFamily="18" charset="0"/>
                <a:cs typeface="Times New Roman" pitchFamily="18" charset="0"/>
              </a:rPr>
              <a:t> cu d-</a:t>
            </a:r>
            <a:r>
              <a:rPr lang="en-US" sz="2800" b="1" i="1" dirty="0" err="1" smtClean="0">
                <a:latin typeface="Times New Roman" pitchFamily="18" charset="0"/>
                <a:cs typeface="Times New Roman" pitchFamily="18" charset="0"/>
              </a:rPr>
              <a:t>na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inv.Dobre</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Mariela</a:t>
            </a:r>
            <a:r>
              <a:rPr lang="en-US" sz="2800" b="1" i="1" dirty="0" smtClean="0">
                <a:latin typeface="Times New Roman" pitchFamily="18" charset="0"/>
                <a:cs typeface="Times New Roman" pitchFamily="18" charset="0"/>
              </a:rPr>
              <a:t>.</a:t>
            </a:r>
          </a:p>
          <a:p>
            <a:pPr marL="0" indent="0">
              <a:buNone/>
            </a:pPr>
            <a:endParaRPr lang="en-US" sz="2800" b="1" i="1" dirty="0" smtClean="0">
              <a:latin typeface="Times New Roman" pitchFamily="18" charset="0"/>
              <a:cs typeface="Times New Roman" pitchFamily="18" charset="0"/>
            </a:endParaRPr>
          </a:p>
          <a:p>
            <a:pPr marL="0" indent="0">
              <a:buNone/>
            </a:pPr>
            <a:endParaRPr lang="en-US" sz="2800" b="1" i="1" dirty="0">
              <a:latin typeface="Times New Roman" pitchFamily="18" charset="0"/>
              <a:cs typeface="Times New Roman" pitchFamily="18" charset="0"/>
            </a:endParaRPr>
          </a:p>
        </p:txBody>
      </p:sp>
      <p:pic>
        <p:nvPicPr>
          <p:cNvPr id="1026" name="Picture 2" descr="C:\Users\Biblioteca-Admin\Desktop\in biblioteca\DSCN0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852936"/>
            <a:ext cx="4248472" cy="3078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iblioteca-Admin\Desktop\in biblioteca\DSCN0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149080"/>
            <a:ext cx="2712377" cy="203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solidFill>
            <a:srgbClr val="C00000"/>
          </a:solidFill>
        </p:spPr>
        <p:txBody>
          <a:bodyPr>
            <a:normAutofit/>
          </a:bodyPr>
          <a:lstStyle/>
          <a:p>
            <a:r>
              <a:rPr lang="en-US" sz="2000" b="1" i="1" dirty="0" smtClean="0">
                <a:latin typeface="Times New Roman" pitchFamily="18" charset="0"/>
                <a:cs typeface="Times New Roman" pitchFamily="18" charset="0"/>
              </a:rPr>
              <a:t>BARBULETU-LOCURI,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normAutofit/>
          </a:bodyPr>
          <a:lstStyle/>
          <a:p>
            <a:pPr marL="0" indent="0">
              <a:buNone/>
            </a:pPr>
            <a:r>
              <a:rPr lang="en-US" sz="2800" b="1" i="1"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Sezatoarea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toamnei</a:t>
            </a:r>
            <a:r>
              <a:rPr lang="en-US" sz="2800" b="1" i="1"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clasa</a:t>
            </a:r>
            <a:r>
              <a:rPr lang="en-US" sz="2800" b="1" i="1" dirty="0" smtClean="0">
                <a:latin typeface="Times New Roman" pitchFamily="18" charset="0"/>
                <a:cs typeface="Times New Roman" pitchFamily="18" charset="0"/>
              </a:rPr>
              <a:t> a IV </a:t>
            </a:r>
            <a:r>
              <a:rPr lang="en-US" sz="2800" b="1" i="1" dirty="0" err="1" smtClean="0">
                <a:latin typeface="Times New Roman" pitchFamily="18" charset="0"/>
                <a:cs typeface="Times New Roman" pitchFamily="18" charset="0"/>
              </a:rPr>
              <a:t>impreuna</a:t>
            </a:r>
            <a:r>
              <a:rPr lang="en-US" sz="2800" b="1" i="1" dirty="0" smtClean="0">
                <a:latin typeface="Times New Roman" pitchFamily="18" charset="0"/>
                <a:cs typeface="Times New Roman" pitchFamily="18" charset="0"/>
              </a:rPr>
              <a:t> cu d-</a:t>
            </a:r>
            <a:r>
              <a:rPr lang="en-US" sz="2800" b="1" i="1" dirty="0" err="1" smtClean="0">
                <a:latin typeface="Times New Roman" pitchFamily="18" charset="0"/>
                <a:cs typeface="Times New Roman" pitchFamily="18" charset="0"/>
              </a:rPr>
              <a:t>na</a:t>
            </a:r>
            <a:r>
              <a:rPr lang="en-US" sz="2800" b="1" i="1" dirty="0" smtClean="0">
                <a:latin typeface="Times New Roman" pitchFamily="18" charset="0"/>
                <a:cs typeface="Times New Roman" pitchFamily="18" charset="0"/>
              </a:rPr>
              <a:t> inv. </a:t>
            </a:r>
            <a:r>
              <a:rPr lang="en-US" sz="2800" b="1" i="1" dirty="0" err="1" smtClean="0">
                <a:latin typeface="Times New Roman" pitchFamily="18" charset="0"/>
                <a:cs typeface="Times New Roman" pitchFamily="18" charset="0"/>
              </a:rPr>
              <a:t>Chitu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Alis</a:t>
            </a:r>
            <a:endParaRPr lang="en-US" sz="2800" b="1" i="1" dirty="0" smtClean="0">
              <a:latin typeface="Times New Roman" pitchFamily="18" charset="0"/>
              <a:cs typeface="Times New Roman" pitchFamily="18" charset="0"/>
            </a:endParaRPr>
          </a:p>
          <a:p>
            <a:pPr marL="0" indent="0">
              <a:buNone/>
            </a:pPr>
            <a:endParaRPr lang="ro-RO" sz="2800" b="1" i="1" dirty="0">
              <a:latin typeface="Times New Roman" pitchFamily="18" charset="0"/>
              <a:cs typeface="Times New Roman" pitchFamily="18" charset="0"/>
            </a:endParaRPr>
          </a:p>
        </p:txBody>
      </p:sp>
      <p:pic>
        <p:nvPicPr>
          <p:cNvPr id="2050" name="Picture 2" descr="C:\Users\Biblioteca-Admin\Desktop\activitatii la biblioteca 2014\activitate biblioteca\DSCN02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36912"/>
            <a:ext cx="4944560" cy="37088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iblioteca-Admin\Desktop\activitatii la biblioteca 2014\activitate biblioteca\DSCN0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060848"/>
            <a:ext cx="3130281"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6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solidFill>
            <a:srgbClr val="C00000"/>
          </a:solidFill>
        </p:spPr>
        <p:txBody>
          <a:bodyPr>
            <a:normAutofit/>
          </a:bodyPr>
          <a:lstStyle/>
          <a:p>
            <a:r>
              <a:rPr lang="en-US" sz="2000" b="1" i="1" dirty="0" smtClean="0">
                <a:latin typeface="Times New Roman" pitchFamily="18" charset="0"/>
                <a:cs typeface="Times New Roman" pitchFamily="18" charset="0"/>
              </a:rPr>
              <a:t>BARBULETU-LOCURI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normAutofit/>
          </a:bodyPr>
          <a:lstStyle/>
          <a:p>
            <a:pPr marL="0" indent="0">
              <a:buNone/>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Cel</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mai</a:t>
            </a:r>
            <a:r>
              <a:rPr lang="en-US" sz="2800" b="1" i="1" dirty="0" smtClean="0">
                <a:latin typeface="Times New Roman" pitchFamily="18" charset="0"/>
                <a:cs typeface="Times New Roman" pitchFamily="18" charset="0"/>
              </a:rPr>
              <a:t> bun </a:t>
            </a:r>
            <a:r>
              <a:rPr lang="en-US" sz="2800" b="1" i="1" dirty="0" err="1" smtClean="0">
                <a:latin typeface="Times New Roman" pitchFamily="18" charset="0"/>
                <a:cs typeface="Times New Roman" pitchFamily="18" charset="0"/>
              </a:rPr>
              <a:t>povesitor</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clasa</a:t>
            </a:r>
            <a:r>
              <a:rPr lang="en-US" sz="2800" b="1" i="1" dirty="0" smtClean="0">
                <a:latin typeface="Times New Roman" pitchFamily="18" charset="0"/>
                <a:cs typeface="Times New Roman" pitchFamily="18" charset="0"/>
              </a:rPr>
              <a:t> III cu d-</a:t>
            </a:r>
            <a:r>
              <a:rPr lang="en-US" sz="2800" b="1" i="1" dirty="0" err="1" smtClean="0">
                <a:latin typeface="Times New Roman" pitchFamily="18" charset="0"/>
                <a:cs typeface="Times New Roman" pitchFamily="18" charset="0"/>
              </a:rPr>
              <a:t>na</a:t>
            </a:r>
            <a:r>
              <a:rPr lang="en-US" sz="2800" b="1" i="1" dirty="0" smtClean="0">
                <a:latin typeface="Times New Roman" pitchFamily="18" charset="0"/>
                <a:cs typeface="Times New Roman" pitchFamily="18" charset="0"/>
              </a:rPr>
              <a:t> inv. </a:t>
            </a:r>
            <a:r>
              <a:rPr lang="en-US" sz="2800" b="1" i="1" dirty="0" err="1" smtClean="0">
                <a:latin typeface="Times New Roman" pitchFamily="18" charset="0"/>
                <a:cs typeface="Times New Roman" pitchFamily="18" charset="0"/>
              </a:rPr>
              <a:t>Popescu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Valerica</a:t>
            </a:r>
            <a:endParaRPr lang="en-US" sz="2800" b="1" i="1" dirty="0" smtClean="0">
              <a:latin typeface="Times New Roman" pitchFamily="18" charset="0"/>
              <a:cs typeface="Times New Roman" pitchFamily="18" charset="0"/>
            </a:endParaRPr>
          </a:p>
          <a:p>
            <a:pPr marL="0" indent="0">
              <a:buNone/>
            </a:pPr>
            <a:endParaRPr lang="ro-RO" sz="2800" b="1" i="1" dirty="0">
              <a:latin typeface="Times New Roman" pitchFamily="18" charset="0"/>
              <a:cs typeface="Times New Roman" pitchFamily="18" charset="0"/>
            </a:endParaRPr>
          </a:p>
        </p:txBody>
      </p:sp>
      <p:pic>
        <p:nvPicPr>
          <p:cNvPr id="3074" name="Picture 2" descr="C:\Users\Biblioteca-Admin\Desktop\activitatii la biblioteca 2014\act biblioteca\DSCN0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8"/>
            <a:ext cx="4405090" cy="330419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iblioteca-Admin\Desktop\activitatii la biblioteca 2014\act biblioteca\DSCN02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204864"/>
            <a:ext cx="2448272" cy="18364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iblioteca-Admin\Desktop\activitatii la biblioteca 2014\act biblioteca\DSCN02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9788" y="4149080"/>
            <a:ext cx="2848920" cy="213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5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solidFill>
            <a:srgbClr val="C00000"/>
          </a:solidFill>
        </p:spPr>
        <p:txBody>
          <a:bodyPr>
            <a:normAutofit/>
          </a:bodyPr>
          <a:lstStyle/>
          <a:p>
            <a:r>
              <a:rPr lang="en-US" sz="2000" b="1" i="1" dirty="0" smtClean="0">
                <a:latin typeface="Times New Roman" pitchFamily="18" charset="0"/>
                <a:cs typeface="Times New Roman" pitchFamily="18" charset="0"/>
              </a:rPr>
              <a:t>BARBULETU-LOCURI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lstStyle/>
          <a:p>
            <a:pPr marL="0" indent="0">
              <a:buNone/>
            </a:pPr>
            <a:r>
              <a:rPr lang="en-US" dirty="0"/>
              <a:t> </a:t>
            </a:r>
            <a:r>
              <a:rPr lang="en-US" sz="2800" b="1" i="1"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Drumul</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spre</a:t>
            </a:r>
            <a:r>
              <a:rPr lang="en-US" sz="2800" b="1" i="1" dirty="0" smtClean="0">
                <a:latin typeface="Times New Roman" pitchFamily="18" charset="0"/>
                <a:cs typeface="Times New Roman" pitchFamily="18" charset="0"/>
              </a:rPr>
              <a:t> un </a:t>
            </a:r>
            <a:r>
              <a:rPr lang="en-US" sz="2800" b="1" i="1" dirty="0" err="1" smtClean="0">
                <a:latin typeface="Times New Roman" pitchFamily="18" charset="0"/>
                <a:cs typeface="Times New Roman" pitchFamily="18" charset="0"/>
              </a:rPr>
              <a:t>viitor</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mai</a:t>
            </a:r>
            <a:r>
              <a:rPr lang="en-US" sz="2800" b="1" i="1" dirty="0" smtClean="0">
                <a:latin typeface="Times New Roman" pitchFamily="18" charset="0"/>
                <a:cs typeface="Times New Roman" pitchFamily="18" charset="0"/>
              </a:rPr>
              <a:t> bun’’-</a:t>
            </a:r>
            <a:r>
              <a:rPr lang="en-US" sz="2800" b="1" i="1" dirty="0" err="1" smtClean="0">
                <a:latin typeface="Times New Roman" pitchFamily="18" charset="0"/>
                <a:cs typeface="Times New Roman" pitchFamily="18" charset="0"/>
              </a:rPr>
              <a:t>copii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selectati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pentru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proiectul</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Retea</a:t>
            </a:r>
            <a:r>
              <a:rPr lang="en-US" sz="2800" b="1" i="1" dirty="0" smtClean="0">
                <a:latin typeface="Times New Roman" pitchFamily="18" charset="0"/>
                <a:cs typeface="Times New Roman" pitchFamily="18" charset="0"/>
              </a:rPr>
              <a:t> de </a:t>
            </a:r>
            <a:r>
              <a:rPr lang="en-US" sz="2800" b="1" i="1" dirty="0" err="1" smtClean="0">
                <a:latin typeface="Times New Roman" pitchFamily="18" charset="0"/>
                <a:cs typeface="Times New Roman" pitchFamily="18" charset="0"/>
              </a:rPr>
              <a:t>centre</a:t>
            </a:r>
            <a:r>
              <a:rPr lang="en-US" sz="2800" b="1" i="1" dirty="0" smtClean="0">
                <a:latin typeface="Times New Roman" pitchFamily="18" charset="0"/>
                <a:cs typeface="Times New Roman" pitchFamily="18" charset="0"/>
              </a:rPr>
              <a:t> de </a:t>
            </a:r>
            <a:r>
              <a:rPr lang="en-US" sz="2800" b="1" i="1" dirty="0" err="1" smtClean="0">
                <a:latin typeface="Times New Roman" pitchFamily="18" charset="0"/>
                <a:cs typeface="Times New Roman" pitchFamily="18" charset="0"/>
              </a:rPr>
              <a:t>educatie</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nonformala</a:t>
            </a:r>
            <a:endParaRPr lang="ro-RO" sz="2800" b="1" i="1" dirty="0">
              <a:latin typeface="Times New Roman" pitchFamily="18" charset="0"/>
              <a:cs typeface="Times New Roman" pitchFamily="18" charset="0"/>
            </a:endParaRPr>
          </a:p>
        </p:txBody>
      </p:sp>
      <p:pic>
        <p:nvPicPr>
          <p:cNvPr id="4099" name="Picture 3" descr="C:\Users\Biblioteca-Admin\Desktop\activitatii la biblioteca 2014\activitate biblioteca\DSCN02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564904"/>
            <a:ext cx="4600302" cy="345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5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solidFill>
            <a:srgbClr val="C00000"/>
          </a:solidFill>
        </p:spPr>
        <p:txBody>
          <a:bodyPr>
            <a:normAutofit/>
          </a:bodyPr>
          <a:lstStyle/>
          <a:p>
            <a:r>
              <a:rPr lang="en-US" sz="2000" b="1" i="1" dirty="0" smtClean="0">
                <a:latin typeface="Times New Roman" pitchFamily="18" charset="0"/>
                <a:cs typeface="Times New Roman" pitchFamily="18" charset="0"/>
              </a:rPr>
              <a:t>BARBULETU-LOCURI,TRADITII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normAutofit/>
          </a:bodyPr>
          <a:lstStyle/>
          <a:p>
            <a:pPr marL="0" indent="0">
              <a:buNone/>
            </a:pPr>
            <a:r>
              <a:rPr lang="en-US" sz="2800" b="1" i="1"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Traditii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obiceuri</a:t>
            </a:r>
            <a:r>
              <a:rPr lang="en-US" sz="2800" b="1" i="1" dirty="0" smtClean="0">
                <a:latin typeface="Times New Roman" pitchFamily="18" charset="0"/>
                <a:cs typeface="Times New Roman" pitchFamily="18" charset="0"/>
              </a:rPr>
              <a:t> din </a:t>
            </a:r>
            <a:r>
              <a:rPr lang="en-US" sz="2800" b="1" i="1" dirty="0" err="1" smtClean="0">
                <a:latin typeface="Times New Roman" pitchFamily="18" charset="0"/>
                <a:cs typeface="Times New Roman" pitchFamily="18" charset="0"/>
              </a:rPr>
              <a:t>localitatea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noastra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copii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selectati</a:t>
            </a:r>
            <a:r>
              <a:rPr lang="en-US" sz="2800" b="1" i="1" dirty="0" smtClean="0">
                <a:latin typeface="Times New Roman" pitchFamily="18" charset="0"/>
                <a:cs typeface="Times New Roman" pitchFamily="18" charset="0"/>
              </a:rPr>
              <a:t> 10 -15 </a:t>
            </a:r>
            <a:r>
              <a:rPr lang="en-US" sz="2800" b="1" i="1" dirty="0" err="1" smtClean="0">
                <a:latin typeface="Times New Roman" pitchFamily="18" charset="0"/>
                <a:cs typeface="Times New Roman" pitchFamily="18" charset="0"/>
              </a:rPr>
              <a:t>ani</a:t>
            </a:r>
            <a:endParaRPr lang="en-US" sz="2800" b="1" i="1" dirty="0" smtClean="0">
              <a:latin typeface="Times New Roman" pitchFamily="18" charset="0"/>
              <a:cs typeface="Times New Roman" pitchFamily="18" charset="0"/>
            </a:endParaRPr>
          </a:p>
          <a:p>
            <a:pPr marL="0" indent="0">
              <a:buNone/>
            </a:pPr>
            <a:endParaRPr lang="ro-RO" sz="2800" b="1" i="1" dirty="0">
              <a:latin typeface="Times New Roman" pitchFamily="18" charset="0"/>
              <a:cs typeface="Times New Roman" pitchFamily="18" charset="0"/>
            </a:endParaRPr>
          </a:p>
        </p:txBody>
      </p:sp>
      <p:pic>
        <p:nvPicPr>
          <p:cNvPr id="5122" name="Picture 2" descr="C:\Users\Biblioteca-Admin\Desktop\poze activitate1\DSCN0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492897"/>
            <a:ext cx="3033191" cy="352839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iblioteca-Admin\Desktop\poze activitate1\DSCN0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140968"/>
            <a:ext cx="3384376" cy="225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6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solidFill>
            <a:srgbClr val="C00000"/>
          </a:solidFill>
        </p:spPr>
        <p:txBody>
          <a:bodyPr>
            <a:normAutofit/>
          </a:bodyPr>
          <a:lstStyle/>
          <a:p>
            <a:r>
              <a:rPr lang="en-US" sz="2000" b="1" i="1" dirty="0" smtClean="0">
                <a:latin typeface="Times New Roman" pitchFamily="18" charset="0"/>
                <a:cs typeface="Times New Roman" pitchFamily="18" charset="0"/>
              </a:rPr>
              <a:t>BARBULETU- 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lstStyle/>
          <a:p>
            <a:pPr marL="0" indent="0">
              <a:buNone/>
            </a:pPr>
            <a:r>
              <a:rPr lang="en-US" dirty="0"/>
              <a:t> </a:t>
            </a:r>
            <a:r>
              <a:rPr lang="en-US" dirty="0" smtClean="0"/>
              <a:t>-”</a:t>
            </a:r>
            <a:r>
              <a:rPr lang="en-US" sz="2800" b="1" i="1" dirty="0" err="1" smtClean="0">
                <a:latin typeface="Times New Roman" pitchFamily="18" charset="0"/>
                <a:cs typeface="Times New Roman" pitchFamily="18" charset="0"/>
              </a:rPr>
              <a:t>Marele</a:t>
            </a:r>
            <a:r>
              <a:rPr lang="en-US" sz="2800" b="1" i="1" dirty="0" smtClean="0">
                <a:latin typeface="Times New Roman" pitchFamily="18" charset="0"/>
                <a:cs typeface="Times New Roman" pitchFamily="18" charset="0"/>
              </a:rPr>
              <a:t> poet in </a:t>
            </a:r>
            <a:r>
              <a:rPr lang="en-US" sz="2800" b="1" i="1" dirty="0" err="1" smtClean="0">
                <a:latin typeface="Times New Roman" pitchFamily="18" charset="0"/>
                <a:cs typeface="Times New Roman" pitchFamily="18" charset="0"/>
              </a:rPr>
              <a:t>viziunea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copiilor</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copii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clasei</a:t>
            </a:r>
            <a:r>
              <a:rPr lang="en-US" sz="2800" b="1" i="1" dirty="0" smtClean="0">
                <a:latin typeface="Times New Roman" pitchFamily="18" charset="0"/>
                <a:cs typeface="Times New Roman" pitchFamily="18" charset="0"/>
              </a:rPr>
              <a:t> I,III,IV </a:t>
            </a:r>
            <a:r>
              <a:rPr lang="en-US" sz="2800" b="1" i="1" dirty="0" err="1" smtClean="0">
                <a:latin typeface="Times New Roman" pitchFamily="18" charset="0"/>
                <a:cs typeface="Times New Roman" pitchFamily="18" charset="0"/>
              </a:rPr>
              <a:t>si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cei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selectati</a:t>
            </a:r>
            <a:r>
              <a:rPr lang="en-US" sz="2800" b="1" i="1" dirty="0" smtClean="0">
                <a:latin typeface="Times New Roman" pitchFamily="18" charset="0"/>
                <a:cs typeface="Times New Roman" pitchFamily="18" charset="0"/>
              </a:rPr>
              <a:t> in </a:t>
            </a:r>
            <a:r>
              <a:rPr lang="en-US" sz="2800" b="1" i="1" dirty="0" err="1" smtClean="0">
                <a:latin typeface="Times New Roman" pitchFamily="18" charset="0"/>
                <a:cs typeface="Times New Roman" pitchFamily="18" charset="0"/>
              </a:rPr>
              <a:t>proiectul</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Retea</a:t>
            </a:r>
            <a:r>
              <a:rPr lang="en-US" sz="2800" b="1" i="1" dirty="0" smtClean="0">
                <a:latin typeface="Times New Roman" pitchFamily="18" charset="0"/>
                <a:cs typeface="Times New Roman" pitchFamily="18" charset="0"/>
              </a:rPr>
              <a:t> de </a:t>
            </a:r>
            <a:r>
              <a:rPr lang="en-US" sz="2800" b="1" i="1" dirty="0" err="1" smtClean="0">
                <a:latin typeface="Times New Roman" pitchFamily="18" charset="0"/>
                <a:cs typeface="Times New Roman" pitchFamily="18" charset="0"/>
              </a:rPr>
              <a:t>centre</a:t>
            </a:r>
            <a:r>
              <a:rPr lang="en-US" sz="2800" b="1" i="1" dirty="0" smtClean="0">
                <a:latin typeface="Times New Roman" pitchFamily="18" charset="0"/>
                <a:cs typeface="Times New Roman" pitchFamily="18" charset="0"/>
              </a:rPr>
              <a:t> de </a:t>
            </a:r>
            <a:r>
              <a:rPr lang="en-US" sz="2800" b="1" i="1" dirty="0" err="1" smtClean="0">
                <a:latin typeface="Times New Roman" pitchFamily="18" charset="0"/>
                <a:cs typeface="Times New Roman" pitchFamily="18" charset="0"/>
              </a:rPr>
              <a:t>educatie</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nonformala</a:t>
            </a:r>
            <a:r>
              <a:rPr lang="en-US" sz="2800" b="1" i="1" dirty="0" smtClean="0">
                <a:latin typeface="Times New Roman" pitchFamily="18" charset="0"/>
                <a:cs typeface="Times New Roman" pitchFamily="18" charset="0"/>
              </a:rPr>
              <a:t>.</a:t>
            </a:r>
          </a:p>
          <a:p>
            <a:pPr marL="0" indent="0">
              <a:buNone/>
            </a:pPr>
            <a:endParaRPr lang="ro-RO" sz="2800" b="1" i="1" dirty="0">
              <a:latin typeface="Times New Roman" pitchFamily="18" charset="0"/>
              <a:cs typeface="Times New Roman" pitchFamily="18" charset="0"/>
            </a:endParaRPr>
          </a:p>
        </p:txBody>
      </p:sp>
      <p:pic>
        <p:nvPicPr>
          <p:cNvPr id="1026" name="Picture 2" descr="C:\Users\Biblioteca-Admin\Desktop\poze activitate 2\DSCN03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996952"/>
            <a:ext cx="4319993"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iblioteca-Admin\Desktop\poze activitate 2\DSCN03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776938"/>
            <a:ext cx="3935504" cy="343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1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dirty="0"/>
          </a:p>
        </p:txBody>
      </p:sp>
      <p:sp>
        <p:nvSpPr>
          <p:cNvPr id="3" name="Substituent conținut 2"/>
          <p:cNvSpPr>
            <a:spLocks noGrp="1"/>
          </p:cNvSpPr>
          <p:nvPr>
            <p:ph idx="1"/>
          </p:nvPr>
        </p:nvSpPr>
        <p:spPr/>
        <p:txBody>
          <a:bodyPr/>
          <a:lstStyle/>
          <a:p>
            <a:endParaRPr lang="ro-RO"/>
          </a:p>
        </p:txBody>
      </p:sp>
    </p:spTree>
    <p:extLst>
      <p:ext uri="{BB962C8B-B14F-4D97-AF65-F5344CB8AC3E}">
        <p14:creationId xmlns:p14="http://schemas.microsoft.com/office/powerpoint/2010/main" val="192321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144000" cy="980728"/>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Autofit/>
          </a:bodyPr>
          <a:lstStyle/>
          <a:p>
            <a:r>
              <a:rPr lang="it-IT" sz="2000" dirty="0" smtClean="0"/>
              <a:t/>
            </a:r>
            <a:br>
              <a:rPr lang="it-IT" sz="2000" dirty="0" smtClean="0"/>
            </a:br>
            <a:r>
              <a:rPr lang="it-IT" sz="2000" b="1" i="1" dirty="0" smtClean="0">
                <a:latin typeface="Times New Roman" pitchFamily="18" charset="0"/>
                <a:cs typeface="Times New Roman" pitchFamily="18" charset="0"/>
              </a:rPr>
              <a:t>BARBULETU- LOCURI, TRADITII SI CULTURA</a:t>
            </a:r>
            <a:r>
              <a:rPr lang="it-IT" sz="2000" dirty="0" smtClean="0"/>
              <a:t/>
            </a:r>
            <a:br>
              <a:rPr lang="it-IT" sz="2000" dirty="0" smtClean="0"/>
            </a:br>
            <a:endParaRPr lang="ro-RO" sz="2000" dirty="0"/>
          </a:p>
        </p:txBody>
      </p:sp>
      <p:sp>
        <p:nvSpPr>
          <p:cNvPr id="19" name="Substituent conținut 18"/>
          <p:cNvSpPr>
            <a:spLocks noGrp="1"/>
          </p:cNvSpPr>
          <p:nvPr>
            <p:ph idx="1"/>
          </p:nvPr>
        </p:nvSpPr>
        <p:spPr/>
        <p:txBody>
          <a:bodyPr>
            <a:normAutofit/>
          </a:bodyPr>
          <a:lstStyle/>
          <a:p>
            <a:r>
              <a:rPr lang="vi-VN" sz="1800" b="1" i="1" dirty="0" smtClean="0">
                <a:latin typeface="+mj-lt"/>
              </a:rPr>
              <a:t>Comuna Barbuletu este situată în nord-vestul judetului Dâmbovita, la 39 Km de orasul Târgoviste, o zona pitoreasca de deal, cu altitudini ce depasesc 860 metri in Dealul lui Coman, unde colina se intalneste cu muntele, în Subcarpatii de Curbură, la poalele muntilor Leaota, la jumatatea distantei dintre raurile Ialomita la Est si Dambovita la Vest. </a:t>
            </a:r>
            <a:endParaRPr lang="en-US" sz="1800" b="1" i="1" dirty="0" smtClean="0">
              <a:latin typeface="+mj-lt"/>
            </a:endParaRPr>
          </a:p>
          <a:p>
            <a:pPr marL="0" indent="0">
              <a:buNone/>
            </a:pPr>
            <a:endParaRPr lang="en-US" sz="1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19" y="3284984"/>
            <a:ext cx="3096344" cy="221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284984"/>
            <a:ext cx="3168129" cy="221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38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12778"/>
            <a:ext cx="9144000" cy="11430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b="1" i="1" dirty="0" smtClean="0">
                <a:latin typeface="Times New Roman" pitchFamily="18" charset="0"/>
                <a:cs typeface="Times New Roman" pitchFamily="18" charset="0"/>
              </a:rPr>
              <a:t>BARBULETU, 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normAutofit/>
          </a:bodyPr>
          <a:lstStyle/>
          <a:p>
            <a:r>
              <a:rPr lang="ro-RO" sz="2400" b="1" i="1" dirty="0" smtClean="0">
                <a:latin typeface="Times New Roman" pitchFamily="18" charset="0"/>
                <a:cs typeface="Times New Roman" pitchFamily="18" charset="0"/>
              </a:rPr>
              <a:t>Comuna </a:t>
            </a:r>
            <a:r>
              <a:rPr lang="ro-RO" sz="2400" b="1" i="1" dirty="0" err="1" smtClean="0">
                <a:latin typeface="Times New Roman" pitchFamily="18" charset="0"/>
                <a:cs typeface="Times New Roman" pitchFamily="18" charset="0"/>
              </a:rPr>
              <a:t>Barbuletu</a:t>
            </a:r>
            <a:r>
              <a:rPr lang="ro-RO" sz="2400" b="1" i="1" dirty="0" smtClean="0">
                <a:latin typeface="Times New Roman" pitchFamily="18" charset="0"/>
                <a:cs typeface="Times New Roman" pitchFamily="18" charset="0"/>
              </a:rPr>
              <a:t> are in componenta trei sate </a:t>
            </a:r>
            <a:r>
              <a:rPr lang="ro-RO" sz="2400" b="1" i="1" dirty="0" err="1" smtClean="0">
                <a:latin typeface="Times New Roman" pitchFamily="18" charset="0"/>
                <a:cs typeface="Times New Roman" pitchFamily="18" charset="0"/>
              </a:rPr>
              <a:t>apartinatoare</a:t>
            </a:r>
            <a:r>
              <a:rPr lang="ro-RO" sz="2400" b="1" i="1" dirty="0" smtClean="0">
                <a:latin typeface="Times New Roman" pitchFamily="18" charset="0"/>
                <a:cs typeface="Times New Roman" pitchFamily="18" charset="0"/>
              </a:rPr>
              <a:t>: </a:t>
            </a:r>
            <a:r>
              <a:rPr lang="ro-RO" sz="2400" b="1" i="1" dirty="0" err="1" smtClean="0">
                <a:latin typeface="Times New Roman" pitchFamily="18" charset="0"/>
                <a:cs typeface="Times New Roman" pitchFamily="18" charset="0"/>
              </a:rPr>
              <a:t>Barbuletu</a:t>
            </a:r>
            <a:r>
              <a:rPr lang="ro-RO" sz="2400" b="1" i="1" dirty="0" smtClean="0">
                <a:latin typeface="Times New Roman" pitchFamily="18" charset="0"/>
                <a:cs typeface="Times New Roman" pitchFamily="18" charset="0"/>
              </a:rPr>
              <a:t>, Gura </a:t>
            </a:r>
            <a:r>
              <a:rPr lang="ro-RO" sz="2400" b="1" i="1" dirty="0" err="1" smtClean="0">
                <a:latin typeface="Times New Roman" pitchFamily="18" charset="0"/>
                <a:cs typeface="Times New Roman" pitchFamily="18" charset="0"/>
              </a:rPr>
              <a:t>Barbuletului</a:t>
            </a:r>
            <a:r>
              <a:rPr lang="ro-RO" sz="2400" b="1" i="1" dirty="0" smtClean="0">
                <a:latin typeface="Times New Roman" pitchFamily="18" charset="0"/>
                <a:cs typeface="Times New Roman" pitchFamily="18" charset="0"/>
              </a:rPr>
              <a:t> si </a:t>
            </a:r>
            <a:r>
              <a:rPr lang="ro-RO" sz="2400" b="1" i="1" dirty="0" err="1" smtClean="0">
                <a:latin typeface="Times New Roman" pitchFamily="18" charset="0"/>
                <a:cs typeface="Times New Roman" pitchFamily="18" charset="0"/>
              </a:rPr>
              <a:t>Cetatuia</a:t>
            </a:r>
            <a:r>
              <a:rPr lang="ro-RO" sz="2400" b="1" i="1" dirty="0" smtClean="0">
                <a:latin typeface="Times New Roman" pitchFamily="18" charset="0"/>
                <a:cs typeface="Times New Roman" pitchFamily="18" charset="0"/>
              </a:rPr>
              <a:t>, cu </a:t>
            </a:r>
            <a:r>
              <a:rPr lang="ro-RO" sz="2400" b="1" i="1" dirty="0" err="1" smtClean="0">
                <a:latin typeface="Times New Roman" pitchFamily="18" charset="0"/>
                <a:cs typeface="Times New Roman" pitchFamily="18" charset="0"/>
              </a:rPr>
              <a:t>suprafata</a:t>
            </a:r>
            <a:r>
              <a:rPr lang="ro-RO" sz="2400" b="1" i="1" dirty="0" smtClean="0">
                <a:latin typeface="Times New Roman" pitchFamily="18" charset="0"/>
                <a:cs typeface="Times New Roman" pitchFamily="18" charset="0"/>
              </a:rPr>
              <a:t> de 26 kmp, iar </a:t>
            </a:r>
            <a:r>
              <a:rPr lang="ro-RO" sz="2400" b="1" i="1" dirty="0" err="1" smtClean="0">
                <a:latin typeface="Times New Roman" pitchFamily="18" charset="0"/>
                <a:cs typeface="Times New Roman" pitchFamily="18" charset="0"/>
              </a:rPr>
              <a:t>populatia</a:t>
            </a:r>
            <a:r>
              <a:rPr lang="ro-RO" sz="2400" b="1" i="1" dirty="0" smtClean="0">
                <a:latin typeface="Times New Roman" pitchFamily="18" charset="0"/>
                <a:cs typeface="Times New Roman" pitchFamily="18" charset="0"/>
              </a:rPr>
              <a:t> de 2236(la ultimul </a:t>
            </a:r>
            <a:r>
              <a:rPr lang="ro-RO" sz="2400" b="1" i="1" dirty="0" err="1" smtClean="0">
                <a:latin typeface="Times New Roman" pitchFamily="18" charset="0"/>
                <a:cs typeface="Times New Roman" pitchFamily="18" charset="0"/>
              </a:rPr>
              <a:t>recesamant</a:t>
            </a:r>
            <a:r>
              <a:rPr lang="ro-RO" sz="2400" b="1" i="1" dirty="0" smtClean="0">
                <a:latin typeface="Times New Roman" pitchFamily="18" charset="0"/>
                <a:cs typeface="Times New Roman" pitchFamily="18" charset="0"/>
              </a:rPr>
              <a:t>) este 100% de </a:t>
            </a:r>
            <a:r>
              <a:rPr lang="ro-RO" sz="2400" b="1" i="1" dirty="0" err="1" smtClean="0">
                <a:latin typeface="Times New Roman" pitchFamily="18" charset="0"/>
                <a:cs typeface="Times New Roman" pitchFamily="18" charset="0"/>
              </a:rPr>
              <a:t>nationalitate</a:t>
            </a:r>
            <a:r>
              <a:rPr lang="ro-RO" sz="2400" b="1" i="1" dirty="0" smtClean="0">
                <a:latin typeface="Times New Roman" pitchFamily="18" charset="0"/>
                <a:cs typeface="Times New Roman" pitchFamily="18" charset="0"/>
              </a:rPr>
              <a:t> romana.</a:t>
            </a:r>
            <a:endParaRPr lang="ro-RO" sz="2400" b="1" i="1" dirty="0">
              <a:latin typeface="Times New Roman" pitchFamily="18" charset="0"/>
              <a:cs typeface="Times New Roman" pitchFamily="18" charset="0"/>
            </a:endParaRPr>
          </a:p>
        </p:txBody>
      </p:sp>
      <p:pic>
        <p:nvPicPr>
          <p:cNvPr id="3074" name="Picture 2" descr="C:\Users\Biblioteca-Admin\Desktop\in biblioteca\DSCN02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284984"/>
            <a:ext cx="237626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iblioteca-Admin\Desktop\in biblioteca\DSCN0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320988"/>
            <a:ext cx="4127991" cy="309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8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144000" cy="1124744"/>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b="1" i="1" dirty="0" smtClean="0">
                <a:latin typeface="Times New Roman" pitchFamily="18" charset="0"/>
                <a:cs typeface="Times New Roman" pitchFamily="18" charset="0"/>
              </a:rPr>
              <a:t>BARBULETU, 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normAutofit fontScale="70000" lnSpcReduction="20000"/>
          </a:bodyPr>
          <a:lstStyle/>
          <a:p>
            <a:r>
              <a:rPr lang="vi-VN" b="1" i="1" dirty="0" smtClean="0">
                <a:latin typeface="+mj-lt"/>
              </a:rPr>
              <a:t>Pentru Barbuletu, prima mentiune documentară este la 4 ianuarie 1574, când voievodul Alexandru Mircea dăruieste lui Neagoe si feciorilor săi mosia Bărbuletu, cumpărată de la Danciu a lui Zlate.</a:t>
            </a:r>
          </a:p>
          <a:p>
            <a:r>
              <a:rPr lang="vi-VN" b="1" i="1" dirty="0" smtClean="0">
                <a:latin typeface="+mj-lt"/>
              </a:rPr>
              <a:t>Se spune ca numele de “Barbuletu” vine de la un locuitor cu numele de Barbu, cantor la biserica din localitate, care, împreună cu doi monarhi de la schitul Lăculete, tineau din cand in cand serviciile religioase si cele civile locuitorilor din comunitate.</a:t>
            </a:r>
          </a:p>
          <a:p>
            <a:r>
              <a:rPr lang="vi-VN" b="1" i="1" dirty="0" smtClean="0">
                <a:latin typeface="+mj-lt"/>
              </a:rPr>
              <a:t>Barbuletu isi pierde vechimea in trecutul istoric , inainte de atestarea documentara, dovedita prin cercetari arheologice de suprafata, cand au fost descoperite asezari dacice in punctul Cetatea.</a:t>
            </a:r>
          </a:p>
          <a:p>
            <a:r>
              <a:rPr lang="vi-VN" b="1" i="1" dirty="0" smtClean="0">
                <a:latin typeface="+mj-lt"/>
              </a:rPr>
              <a:t>Vatra satului Barbuletu a fost locuita permanent, fapt confirmat si de prezenta unei biserici pe terenul numit “Grui” ale carei ruine s-au pastrat pana in secolul al XIX-lea, dar si prin mormintele descoperite pe acelasi teren.</a:t>
            </a:r>
          </a:p>
          <a:p>
            <a:endParaRPr lang="ro-RO" b="1" i="1" dirty="0">
              <a:latin typeface="+mj-lt"/>
            </a:endParaRPr>
          </a:p>
        </p:txBody>
      </p:sp>
    </p:spTree>
    <p:extLst>
      <p:ext uri="{BB962C8B-B14F-4D97-AF65-F5344CB8AC3E}">
        <p14:creationId xmlns:p14="http://schemas.microsoft.com/office/powerpoint/2010/main" val="104424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144000" cy="1124744"/>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dirty="0" smtClean="0"/>
              <a:t>BARBULETU, LOCURI, TRADITII SI CULTURA</a:t>
            </a:r>
            <a:endParaRPr lang="ro-RO" sz="2000" dirty="0"/>
          </a:p>
        </p:txBody>
      </p:sp>
      <p:sp>
        <p:nvSpPr>
          <p:cNvPr id="3" name="Substituent conținut 2"/>
          <p:cNvSpPr>
            <a:spLocks noGrp="1"/>
          </p:cNvSpPr>
          <p:nvPr>
            <p:ph idx="1"/>
          </p:nvPr>
        </p:nvSpPr>
        <p:spPr>
          <a:xfrm>
            <a:off x="457200" y="1124744"/>
            <a:ext cx="8229600" cy="5001419"/>
          </a:xfrm>
        </p:spPr>
        <p:txBody>
          <a:bodyPr>
            <a:normAutofit/>
          </a:bodyPr>
          <a:lstStyle/>
          <a:p>
            <a:r>
              <a:rPr lang="ro-RO" sz="2400" b="1" i="1" dirty="0" smtClean="0">
                <a:latin typeface="Times New Roman" pitchFamily="18" charset="0"/>
                <a:cs typeface="Times New Roman" pitchFamily="18" charset="0"/>
              </a:rPr>
              <a:t>Martor la vechimea comunei mai este si biserica din piatra situata in centrul satului </a:t>
            </a:r>
            <a:r>
              <a:rPr lang="ro-RO" sz="2400" b="1" i="1" dirty="0" err="1" smtClean="0">
                <a:latin typeface="Times New Roman" pitchFamily="18" charset="0"/>
                <a:cs typeface="Times New Roman" pitchFamily="18" charset="0"/>
              </a:rPr>
              <a:t>Barbuletu</a:t>
            </a:r>
            <a:r>
              <a:rPr lang="ro-RO" sz="2400" b="1" i="1" dirty="0" smtClean="0">
                <a:latin typeface="Times New Roman" pitchFamily="18" charset="0"/>
                <a:cs typeface="Times New Roman" pitchFamily="18" charset="0"/>
              </a:rPr>
              <a:t>, ce poarta hramul “Adormirea Maicii Domnului”, ale </a:t>
            </a:r>
            <a:r>
              <a:rPr lang="ro-RO" sz="2400" b="1" i="1" dirty="0" err="1" smtClean="0">
                <a:latin typeface="Times New Roman" pitchFamily="18" charset="0"/>
                <a:cs typeface="Times New Roman" pitchFamily="18" charset="0"/>
              </a:rPr>
              <a:t>carei</a:t>
            </a:r>
            <a:r>
              <a:rPr lang="ro-RO" sz="2400" b="1" i="1" dirty="0" smtClean="0">
                <a:latin typeface="Times New Roman" pitchFamily="18" charset="0"/>
                <a:cs typeface="Times New Roman" pitchFamily="18" charset="0"/>
              </a:rPr>
              <a:t> baze au fost puse de domnitorul Mihai Viteazul si terminata la 1662 de domnitorul Radu </a:t>
            </a:r>
            <a:r>
              <a:rPr lang="ro-RO" sz="2400" b="1" i="1" dirty="0" err="1" smtClean="0">
                <a:latin typeface="Times New Roman" pitchFamily="18" charset="0"/>
                <a:cs typeface="Times New Roman" pitchFamily="18" charset="0"/>
              </a:rPr>
              <a:t>Cretulescu</a:t>
            </a:r>
            <a:r>
              <a:rPr lang="ro-RO" sz="2800" b="1" i="1" dirty="0" smtClean="0">
                <a:latin typeface="Times New Roman" pitchFamily="18" charset="0"/>
                <a:cs typeface="Times New Roman" pitchFamily="18" charset="0"/>
              </a:rPr>
              <a:t>.</a:t>
            </a:r>
            <a:endParaRPr lang="en-US" sz="2800" b="1" i="1" dirty="0" smtClean="0">
              <a:latin typeface="Times New Roman" pitchFamily="18" charset="0"/>
              <a:cs typeface="Times New Roman" pitchFamily="18" charset="0"/>
            </a:endParaRPr>
          </a:p>
          <a:p>
            <a:r>
              <a:rPr lang="en-US" sz="2400" b="1" i="1" dirty="0" err="1" smtClean="0">
                <a:latin typeface="Times New Roman" pitchFamily="18" charset="0"/>
                <a:cs typeface="Times New Roman" pitchFamily="18" charset="0"/>
              </a:rPr>
              <a:t>Astazi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biserica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este</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declarata</a:t>
            </a:r>
            <a:r>
              <a:rPr lang="en-US" sz="2400" b="1" i="1" dirty="0" smtClean="0">
                <a:latin typeface="Times New Roman" pitchFamily="18" charset="0"/>
                <a:cs typeface="Times New Roman" pitchFamily="18" charset="0"/>
              </a:rPr>
              <a:t> monument </a:t>
            </a:r>
            <a:r>
              <a:rPr lang="en-US" sz="2400" b="1" i="1" dirty="0" err="1" smtClean="0">
                <a:latin typeface="Times New Roman" pitchFamily="18" charset="0"/>
                <a:cs typeface="Times New Roman" pitchFamily="18" charset="0"/>
              </a:rPr>
              <a:t>istoric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alaturi</a:t>
            </a:r>
            <a:r>
              <a:rPr lang="en-US" sz="2400" b="1" i="1" dirty="0" smtClean="0">
                <a:latin typeface="Times New Roman" pitchFamily="18" charset="0"/>
                <a:cs typeface="Times New Roman" pitchFamily="18" charset="0"/>
              </a:rPr>
              <a:t> de “</a:t>
            </a:r>
            <a:r>
              <a:rPr lang="en-US" sz="2400" b="1" i="1" dirty="0" err="1" smtClean="0">
                <a:latin typeface="Times New Roman" pitchFamily="18" charset="0"/>
                <a:cs typeface="Times New Roman" pitchFamily="18" charset="0"/>
              </a:rPr>
              <a:t>Crucea</a:t>
            </a:r>
            <a:r>
              <a:rPr lang="en-US" sz="2400" b="1" i="1" dirty="0" smtClean="0">
                <a:latin typeface="Times New Roman" pitchFamily="18" charset="0"/>
                <a:cs typeface="Times New Roman" pitchFamily="18" charset="0"/>
              </a:rPr>
              <a:t> de </a:t>
            </a:r>
            <a:r>
              <a:rPr lang="en-US" sz="2400" b="1" i="1" dirty="0" err="1" smtClean="0">
                <a:latin typeface="Times New Roman" pitchFamily="18" charset="0"/>
                <a:cs typeface="Times New Roman" pitchFamily="18" charset="0"/>
              </a:rPr>
              <a:t>piatra</a:t>
            </a:r>
            <a:r>
              <a:rPr lang="en-US" sz="2400" b="1" i="1" dirty="0" smtClean="0">
                <a:latin typeface="Times New Roman" pitchFamily="18" charset="0"/>
                <a:cs typeface="Times New Roman" pitchFamily="18" charset="0"/>
              </a:rPr>
              <a:t>” de la </a:t>
            </a:r>
            <a:r>
              <a:rPr lang="en-US" sz="2400" b="1" i="1" dirty="0" err="1" smtClean="0">
                <a:latin typeface="Times New Roman" pitchFamily="18" charset="0"/>
                <a:cs typeface="Times New Roman" pitchFamily="18" charset="0"/>
              </a:rPr>
              <a:t>Ghemeleu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scrisa</a:t>
            </a:r>
            <a:r>
              <a:rPr lang="en-US" sz="2400" b="1" i="1" dirty="0" smtClean="0">
                <a:latin typeface="Times New Roman" pitchFamily="18" charset="0"/>
                <a:cs typeface="Times New Roman" pitchFamily="18" charset="0"/>
              </a:rPr>
              <a:t> in </a:t>
            </a:r>
            <a:r>
              <a:rPr lang="en-US" sz="2400" b="1" i="1" dirty="0" err="1" smtClean="0">
                <a:latin typeface="Times New Roman" pitchFamily="18" charset="0"/>
                <a:cs typeface="Times New Roman" pitchFamily="18" charset="0"/>
              </a:rPr>
              <a:t>chirilica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veche</a:t>
            </a:r>
            <a:r>
              <a:rPr lang="en-US" sz="2400" b="1" i="1" dirty="0" smtClean="0">
                <a:latin typeface="Times New Roman" pitchFamily="18" charset="0"/>
                <a:cs typeface="Times New Roman" pitchFamily="18" charset="0"/>
              </a:rPr>
              <a:t>.</a:t>
            </a:r>
          </a:p>
          <a:p>
            <a:pPr marL="0" indent="0">
              <a:buNone/>
            </a:pPr>
            <a:endParaRPr lang="ro-RO" sz="2800" b="1"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933056"/>
            <a:ext cx="352839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933056"/>
            <a:ext cx="273630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88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0623" y="0"/>
            <a:ext cx="9144000" cy="11430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b="1" i="1" dirty="0" smtClean="0">
                <a:latin typeface="Times New Roman" pitchFamily="18" charset="0"/>
                <a:cs typeface="Times New Roman" pitchFamily="18" charset="0"/>
              </a:rPr>
              <a:t>BARBULETU, 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a:xfrm>
            <a:off x="457200" y="1268760"/>
            <a:ext cx="8229600" cy="4857403"/>
          </a:xfrm>
        </p:spPr>
        <p:txBody>
          <a:bodyPr>
            <a:normAutofit/>
          </a:bodyPr>
          <a:lstStyle/>
          <a:p>
            <a:r>
              <a:rPr lang="ro-RO" sz="2400" b="1" i="1" dirty="0" err="1" smtClean="0">
                <a:latin typeface="Times New Roman" pitchFamily="18" charset="0"/>
                <a:cs typeface="Times New Roman" pitchFamily="18" charset="0"/>
              </a:rPr>
              <a:t>Traditiile</a:t>
            </a:r>
            <a:r>
              <a:rPr lang="ro-RO" sz="2400" b="1" i="1" dirty="0" smtClean="0">
                <a:latin typeface="Times New Roman" pitchFamily="18" charset="0"/>
                <a:cs typeface="Times New Roman" pitchFamily="18" charset="0"/>
              </a:rPr>
              <a:t> sunt </a:t>
            </a:r>
            <a:r>
              <a:rPr lang="ro-RO" sz="2400" b="1" i="1" dirty="0" err="1" smtClean="0">
                <a:latin typeface="Times New Roman" pitchFamily="18" charset="0"/>
                <a:cs typeface="Times New Roman" pitchFamily="18" charset="0"/>
              </a:rPr>
              <a:t>pastrate</a:t>
            </a:r>
            <a:r>
              <a:rPr lang="ro-RO" sz="2400" b="1" i="1" dirty="0" smtClean="0">
                <a:latin typeface="Times New Roman" pitchFamily="18" charset="0"/>
                <a:cs typeface="Times New Roman" pitchFamily="18" charset="0"/>
              </a:rPr>
              <a:t> cu </a:t>
            </a:r>
            <a:r>
              <a:rPr lang="ro-RO" sz="2400" b="1" i="1" dirty="0" err="1" smtClean="0">
                <a:latin typeface="Times New Roman" pitchFamily="18" charset="0"/>
                <a:cs typeface="Times New Roman" pitchFamily="18" charset="0"/>
              </a:rPr>
              <a:t>sfintenie</a:t>
            </a:r>
            <a:r>
              <a:rPr lang="ro-RO" sz="2400" b="1" i="1" dirty="0" smtClean="0">
                <a:latin typeface="Times New Roman" pitchFamily="18" charset="0"/>
                <a:cs typeface="Times New Roman" pitchFamily="18" charset="0"/>
              </a:rPr>
              <a:t> de </a:t>
            </a:r>
            <a:r>
              <a:rPr lang="ro-RO" sz="2400" b="1" i="1" dirty="0" err="1" smtClean="0">
                <a:latin typeface="Times New Roman" pitchFamily="18" charset="0"/>
                <a:cs typeface="Times New Roman" pitchFamily="18" charset="0"/>
              </a:rPr>
              <a:t>catre</a:t>
            </a:r>
            <a:r>
              <a:rPr lang="ro-RO" sz="2400" b="1" i="1" dirty="0" smtClean="0">
                <a:latin typeface="Times New Roman" pitchFamily="18" charset="0"/>
                <a:cs typeface="Times New Roman" pitchFamily="18" charset="0"/>
              </a:rPr>
              <a:t> oamenii locului, de la “Focul lui </a:t>
            </a:r>
            <a:r>
              <a:rPr lang="ro-RO" sz="2400" b="1" i="1" dirty="0" err="1" smtClean="0">
                <a:latin typeface="Times New Roman" pitchFamily="18" charset="0"/>
                <a:cs typeface="Times New Roman" pitchFamily="18" charset="0"/>
              </a:rPr>
              <a:t>Sumedru</a:t>
            </a:r>
            <a:r>
              <a:rPr lang="ro-RO" sz="2400" b="1" i="1" dirty="0" smtClean="0">
                <a:latin typeface="Times New Roman" pitchFamily="18" charset="0"/>
                <a:cs typeface="Times New Roman" pitchFamily="18" charset="0"/>
              </a:rPr>
              <a:t>” ce </a:t>
            </a:r>
            <a:r>
              <a:rPr lang="ro-RO" sz="2400" b="1" i="1" dirty="0" err="1" smtClean="0">
                <a:latin typeface="Times New Roman" pitchFamily="18" charset="0"/>
                <a:cs typeface="Times New Roman" pitchFamily="18" charset="0"/>
              </a:rPr>
              <a:t>dainuie</a:t>
            </a:r>
            <a:r>
              <a:rPr lang="ro-RO" sz="2400" b="1" i="1" dirty="0" smtClean="0">
                <a:latin typeface="Times New Roman" pitchFamily="18" charset="0"/>
                <a:cs typeface="Times New Roman" pitchFamily="18" charset="0"/>
              </a:rPr>
              <a:t> din timpul dacilor, la </a:t>
            </a:r>
            <a:r>
              <a:rPr lang="ro-RO" sz="2400" b="1" i="1" dirty="0" err="1" smtClean="0">
                <a:latin typeface="Times New Roman" pitchFamily="18" charset="0"/>
                <a:cs typeface="Times New Roman" pitchFamily="18" charset="0"/>
              </a:rPr>
              <a:t>sarbatorile</a:t>
            </a:r>
            <a:r>
              <a:rPr lang="ro-RO" sz="2400" b="1" i="1" dirty="0" smtClean="0">
                <a:latin typeface="Times New Roman" pitchFamily="18" charset="0"/>
                <a:cs typeface="Times New Roman" pitchFamily="18" charset="0"/>
              </a:rPr>
              <a:t> religioase si pana la portul popular, care </a:t>
            </a:r>
            <a:r>
              <a:rPr lang="ro-RO" sz="2400" b="1" i="1" dirty="0" err="1" smtClean="0">
                <a:latin typeface="Times New Roman" pitchFamily="18" charset="0"/>
                <a:cs typeface="Times New Roman" pitchFamily="18" charset="0"/>
              </a:rPr>
              <a:t>inca</a:t>
            </a:r>
            <a:r>
              <a:rPr lang="ro-RO" sz="2400" b="1" i="1" dirty="0" smtClean="0">
                <a:latin typeface="Times New Roman" pitchFamily="18" charset="0"/>
                <a:cs typeface="Times New Roman" pitchFamily="18" charset="0"/>
              </a:rPr>
              <a:t> nu a </a:t>
            </a:r>
            <a:r>
              <a:rPr lang="ro-RO" sz="2400" b="1" i="1" dirty="0" err="1" smtClean="0">
                <a:latin typeface="Times New Roman" pitchFamily="18" charset="0"/>
                <a:cs typeface="Times New Roman" pitchFamily="18" charset="0"/>
              </a:rPr>
              <a:t>disparut</a:t>
            </a:r>
            <a:r>
              <a:rPr lang="ro-RO" sz="2400" b="1" i="1" dirty="0" smtClean="0">
                <a:latin typeface="Times New Roman" pitchFamily="18" charset="0"/>
                <a:cs typeface="Times New Roman" pitchFamily="18" charset="0"/>
              </a:rPr>
              <a:t>.</a:t>
            </a:r>
            <a:endParaRPr lang="en-US" sz="2400" b="1" i="1" dirty="0" smtClean="0">
              <a:latin typeface="Times New Roman" pitchFamily="18" charset="0"/>
              <a:cs typeface="Times New Roman" pitchFamily="18" charset="0"/>
            </a:endParaRPr>
          </a:p>
          <a:p>
            <a:pPr marL="0" indent="0">
              <a:buNone/>
            </a:pPr>
            <a:endParaRPr lang="ro-RO" sz="2400" b="1" i="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924944"/>
            <a:ext cx="417646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13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23664"/>
            <a:ext cx="9144000" cy="11430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b="1" i="1" dirty="0" smtClean="0">
                <a:latin typeface="Times New Roman" pitchFamily="18" charset="0"/>
                <a:cs typeface="Times New Roman" pitchFamily="18" charset="0"/>
              </a:rPr>
              <a:t>BARBULETU, 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p:txBody>
          <a:bodyPr>
            <a:normAutofit/>
          </a:bodyPr>
          <a:lstStyle/>
          <a:p>
            <a:r>
              <a:rPr lang="ro-RO" sz="2400" b="1" i="1" dirty="0" smtClean="0">
                <a:latin typeface="Times New Roman" pitchFamily="18" charset="0"/>
                <a:cs typeface="Times New Roman" pitchFamily="18" charset="0"/>
              </a:rPr>
              <a:t>Costumul popular purtat de locuitori</a:t>
            </a:r>
            <a:r>
              <a:rPr lang="en-US" sz="2400" b="1" i="1" dirty="0" err="1" smtClean="0">
                <a:latin typeface="Times New Roman" pitchFamily="18" charset="0"/>
                <a:cs typeface="Times New Roman" pitchFamily="18" charset="0"/>
              </a:rPr>
              <a:t>i</a:t>
            </a:r>
            <a:r>
              <a:rPr lang="ro-RO" sz="2400" b="1" i="1" dirty="0" smtClean="0">
                <a:latin typeface="Times New Roman" pitchFamily="18" charset="0"/>
                <a:cs typeface="Times New Roman" pitchFamily="18" charset="0"/>
              </a:rPr>
              <a:t> din comuna </a:t>
            </a:r>
            <a:r>
              <a:rPr lang="ro-RO" sz="2400" b="1" i="1" dirty="0" err="1" smtClean="0">
                <a:latin typeface="Times New Roman" pitchFamily="18" charset="0"/>
                <a:cs typeface="Times New Roman" pitchFamily="18" charset="0"/>
              </a:rPr>
              <a:t>Barbuletu</a:t>
            </a:r>
            <a:r>
              <a:rPr lang="ro-RO" sz="2400" b="1" i="1" dirty="0" smtClean="0">
                <a:latin typeface="Times New Roman" pitchFamily="18" charset="0"/>
                <a:cs typeface="Times New Roman" pitchFamily="18" charset="0"/>
              </a:rPr>
              <a:t> a </a:t>
            </a:r>
            <a:r>
              <a:rPr lang="ro-RO" sz="2400" b="1" i="1" dirty="0" err="1" smtClean="0">
                <a:latin typeface="Times New Roman" pitchFamily="18" charset="0"/>
                <a:cs typeface="Times New Roman" pitchFamily="18" charset="0"/>
              </a:rPr>
              <a:t>obtinut</a:t>
            </a:r>
            <a:r>
              <a:rPr lang="ro-RO" sz="2400" b="1" i="1" dirty="0" smtClean="0">
                <a:latin typeface="Times New Roman" pitchFamily="18" charset="0"/>
                <a:cs typeface="Times New Roman" pitchFamily="18" charset="0"/>
              </a:rPr>
              <a:t> medalia de aur la </a:t>
            </a:r>
            <a:r>
              <a:rPr lang="ro-RO" sz="2400" b="1" i="1" dirty="0" err="1" smtClean="0">
                <a:latin typeface="Times New Roman" pitchFamily="18" charset="0"/>
                <a:cs typeface="Times New Roman" pitchFamily="18" charset="0"/>
              </a:rPr>
              <a:t>expozitia</a:t>
            </a:r>
            <a:r>
              <a:rPr lang="ro-RO" sz="2400" b="1" i="1" dirty="0" smtClean="0">
                <a:latin typeface="Times New Roman" pitchFamily="18" charset="0"/>
                <a:cs typeface="Times New Roman" pitchFamily="18" charset="0"/>
              </a:rPr>
              <a:t> de la Paris, in anul 1921, fiind purtat de Elena Iacobescu.</a:t>
            </a:r>
            <a:endParaRPr lang="en-US" sz="2400" b="1" i="1" dirty="0" smtClean="0">
              <a:latin typeface="Times New Roman" pitchFamily="18" charset="0"/>
              <a:cs typeface="Times New Roman" pitchFamily="18" charset="0"/>
            </a:endParaRPr>
          </a:p>
          <a:p>
            <a:pPr marL="0" indent="0">
              <a:buNone/>
            </a:pPr>
            <a:endParaRPr lang="ro-RO" sz="2400" b="1" i="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9" y="3068960"/>
            <a:ext cx="292704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068960"/>
            <a:ext cx="33843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85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15280"/>
            <a:ext cx="9144000" cy="11430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b="1" i="1" dirty="0" smtClean="0">
                <a:latin typeface="Times New Roman" pitchFamily="18" charset="0"/>
                <a:cs typeface="Times New Roman" pitchFamily="18" charset="0"/>
              </a:rPr>
              <a:t>BARBULETU- </a:t>
            </a:r>
            <a:r>
              <a:rPr lang="it-IT" sz="2000" b="1" i="1" dirty="0">
                <a:latin typeface="Times New Roman" pitchFamily="18" charset="0"/>
                <a:cs typeface="Times New Roman" pitchFamily="18" charset="0"/>
              </a:rPr>
              <a:t>LOCURI, TRADITII SI CULTURA</a:t>
            </a:r>
            <a:endParaRPr lang="ro-RO" sz="2000" b="1" i="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3954595" cy="266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E:\imagini inaugurare biblionet 11 06 2013\IMG_6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284984"/>
            <a:ext cx="3744416"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CasetăText 3"/>
          <p:cNvSpPr txBox="1"/>
          <p:nvPr/>
        </p:nvSpPr>
        <p:spPr>
          <a:xfrm>
            <a:off x="502161" y="1355981"/>
            <a:ext cx="7488833" cy="1569660"/>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-In </a:t>
            </a:r>
            <a:r>
              <a:rPr lang="en-US" sz="2400" b="1" i="1" dirty="0" err="1" smtClean="0">
                <a:latin typeface="Times New Roman" pitchFamily="18" charset="0"/>
                <a:cs typeface="Times New Roman" pitchFamily="18" charset="0"/>
              </a:rPr>
              <a:t>prezent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biblioteca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dispune</a:t>
            </a:r>
            <a:r>
              <a:rPr lang="en-US" sz="2400" b="1" i="1" dirty="0" smtClean="0">
                <a:latin typeface="Times New Roman" pitchFamily="18" charset="0"/>
                <a:cs typeface="Times New Roman" pitchFamily="18" charset="0"/>
              </a:rPr>
              <a:t> de 9789 de volume, </a:t>
            </a:r>
            <a:r>
              <a:rPr lang="en-US" sz="2400" b="1" i="1" dirty="0" err="1" smtClean="0">
                <a:latin typeface="Times New Roman" pitchFamily="18" charset="0"/>
                <a:cs typeface="Times New Roman" pitchFamily="18" charset="0"/>
              </a:rPr>
              <a:t>toate</a:t>
            </a:r>
            <a:r>
              <a:rPr lang="en-US" sz="2400" b="1" i="1" dirty="0" smtClean="0">
                <a:latin typeface="Times New Roman" pitchFamily="18" charset="0"/>
                <a:cs typeface="Times New Roman" pitchFamily="18" charset="0"/>
              </a:rPr>
              <a:t> cu </a:t>
            </a:r>
            <a:r>
              <a:rPr lang="en-US" sz="2400" b="1" i="1" dirty="0" err="1" smtClean="0">
                <a:latin typeface="Times New Roman" pitchFamily="18" charset="0"/>
                <a:cs typeface="Times New Roman" pitchFamily="18" charset="0"/>
              </a:rPr>
              <a:t>acces</a:t>
            </a:r>
            <a:r>
              <a:rPr lang="en-US" sz="2400" b="1" i="1" dirty="0" smtClean="0">
                <a:latin typeface="Times New Roman" pitchFamily="18" charset="0"/>
                <a:cs typeface="Times New Roman" pitchFamily="18" charset="0"/>
              </a:rPr>
              <a:t> liber la raft ,de 4 </a:t>
            </a:r>
            <a:r>
              <a:rPr lang="en-US" sz="2400" b="1" i="1" dirty="0" err="1" smtClean="0">
                <a:latin typeface="Times New Roman" pitchFamily="18" charset="0"/>
                <a:cs typeface="Times New Roman" pitchFamily="18" charset="0"/>
              </a:rPr>
              <a:t>stati</a:t>
            </a:r>
            <a:r>
              <a:rPr lang="en-US" sz="2400" b="1" i="1" dirty="0" smtClean="0">
                <a:latin typeface="Times New Roman" pitchFamily="18" charset="0"/>
                <a:cs typeface="Times New Roman" pitchFamily="18" charset="0"/>
              </a:rPr>
              <a:t> de </a:t>
            </a:r>
            <a:r>
              <a:rPr lang="en-US" sz="2400" b="1" i="1" dirty="0" err="1" smtClean="0">
                <a:latin typeface="Times New Roman" pitchFamily="18" charset="0"/>
                <a:cs typeface="Times New Roman" pitchFamily="18" charset="0"/>
              </a:rPr>
              <a:t>lucru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pentru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utilizatori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conectate</a:t>
            </a:r>
            <a:r>
              <a:rPr lang="en-US" sz="2400" b="1" i="1" dirty="0" smtClean="0">
                <a:latin typeface="Times New Roman" pitchFamily="18" charset="0"/>
                <a:cs typeface="Times New Roman" pitchFamily="18" charset="0"/>
              </a:rPr>
              <a:t> la internet </a:t>
            </a:r>
            <a:r>
              <a:rPr lang="en-US" sz="2400" b="1" i="1" dirty="0" err="1" smtClean="0">
                <a:latin typeface="Times New Roman" pitchFamily="18" charset="0"/>
                <a:cs typeface="Times New Roman" pitchFamily="18" charset="0"/>
              </a:rPr>
              <a:t>si</a:t>
            </a:r>
            <a:r>
              <a:rPr lang="en-US" sz="2400" b="1" i="1" dirty="0" smtClean="0">
                <a:latin typeface="Times New Roman" pitchFamily="18" charset="0"/>
                <a:cs typeface="Times New Roman" pitchFamily="18" charset="0"/>
              </a:rPr>
              <a:t> 10 </a:t>
            </a:r>
            <a:r>
              <a:rPr lang="en-US" sz="2400" b="1" i="1" dirty="0" err="1" smtClean="0">
                <a:latin typeface="Times New Roman" pitchFamily="18" charset="0"/>
                <a:cs typeface="Times New Roman" pitchFamily="18" charset="0"/>
              </a:rPr>
              <a:t>locuri</a:t>
            </a:r>
            <a:r>
              <a:rPr lang="en-US" sz="2400" b="1" i="1" dirty="0" smtClean="0">
                <a:latin typeface="Times New Roman" pitchFamily="18" charset="0"/>
                <a:cs typeface="Times New Roman" pitchFamily="18" charset="0"/>
              </a:rPr>
              <a:t> in </a:t>
            </a:r>
            <a:r>
              <a:rPr lang="en-US" sz="2400" b="1" i="1" dirty="0" err="1" smtClean="0">
                <a:latin typeface="Times New Roman" pitchFamily="18" charset="0"/>
                <a:cs typeface="Times New Roman" pitchFamily="18" charset="0"/>
              </a:rPr>
              <a:t>sala</a:t>
            </a:r>
            <a:r>
              <a:rPr lang="en-US" sz="2400" b="1" i="1" dirty="0" smtClean="0">
                <a:latin typeface="Times New Roman" pitchFamily="18" charset="0"/>
                <a:cs typeface="Times New Roman" pitchFamily="18" charset="0"/>
              </a:rPr>
              <a:t> de </a:t>
            </a:r>
            <a:r>
              <a:rPr lang="en-US" sz="2400" b="1" i="1" dirty="0" err="1" smtClean="0">
                <a:latin typeface="Times New Roman" pitchFamily="18" charset="0"/>
                <a:cs typeface="Times New Roman" pitchFamily="18" charset="0"/>
              </a:rPr>
              <a:t>lectura</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si</a:t>
            </a:r>
            <a:r>
              <a:rPr lang="en-US" sz="2400" b="1" i="1" dirty="0" smtClean="0">
                <a:latin typeface="Times New Roman" pitchFamily="18" charset="0"/>
                <a:cs typeface="Times New Roman" pitchFamily="18" charset="0"/>
              </a:rPr>
              <a:t> un video </a:t>
            </a:r>
            <a:r>
              <a:rPr lang="en-US" sz="2400" b="1" i="1" dirty="0" err="1" smtClean="0">
                <a:latin typeface="Times New Roman" pitchFamily="18" charset="0"/>
                <a:cs typeface="Times New Roman" pitchFamily="18" charset="0"/>
              </a:rPr>
              <a:t>proiector</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organiza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activitatii</a:t>
            </a:r>
            <a:r>
              <a:rPr lang="en-US" sz="2400" b="1" i="1" dirty="0" smtClean="0">
                <a:latin typeface="Times New Roman" pitchFamily="18" charset="0"/>
                <a:cs typeface="Times New Roman" pitchFamily="18" charset="0"/>
              </a:rPr>
              <a:t> cat </a:t>
            </a:r>
            <a:r>
              <a:rPr lang="en-US" sz="2400" b="1" i="1" dirty="0" err="1" smtClean="0">
                <a:latin typeface="Times New Roman" pitchFamily="18" charset="0"/>
                <a:cs typeface="Times New Roman" pitchFamily="18" charset="0"/>
              </a:rPr>
              <a:t>mai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frumoase</a:t>
            </a:r>
            <a:r>
              <a:rPr lang="en-US" sz="2400" b="1" i="1" dirty="0" smtClean="0">
                <a:latin typeface="Times New Roman" pitchFamily="18" charset="0"/>
                <a:cs typeface="Times New Roman" pitchFamily="18" charset="0"/>
              </a:rPr>
              <a:t>.</a:t>
            </a:r>
            <a:endParaRPr lang="ro-RO"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124095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8586"/>
            <a:ext cx="9144000" cy="104415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txBody>
          <a:bodyPr>
            <a:normAutofit/>
          </a:bodyPr>
          <a:lstStyle/>
          <a:p>
            <a:r>
              <a:rPr lang="it-IT" sz="2000" b="1" i="1" dirty="0">
                <a:latin typeface="Times New Roman" pitchFamily="18" charset="0"/>
                <a:cs typeface="Times New Roman" pitchFamily="18" charset="0"/>
              </a:rPr>
              <a:t>BARBULETU, LOCURI, TRADITII SI CULTURA</a:t>
            </a:r>
            <a:endParaRPr lang="ro-RO" sz="2000" b="1" i="1" dirty="0">
              <a:latin typeface="Times New Roman" pitchFamily="18" charset="0"/>
              <a:cs typeface="Times New Roman" pitchFamily="18" charset="0"/>
            </a:endParaRPr>
          </a:p>
        </p:txBody>
      </p:sp>
      <p:sp>
        <p:nvSpPr>
          <p:cNvPr id="3" name="Substituent conținut 2"/>
          <p:cNvSpPr>
            <a:spLocks noGrp="1"/>
          </p:cNvSpPr>
          <p:nvPr>
            <p:ph idx="1"/>
          </p:nvPr>
        </p:nvSpPr>
        <p:spPr>
          <a:xfrm>
            <a:off x="467544" y="1124744"/>
            <a:ext cx="8064896" cy="5112568"/>
          </a:xfrm>
        </p:spPr>
        <p:txBody>
          <a:bodyPr>
            <a:normAutofit fontScale="77500" lnSpcReduction="20000"/>
          </a:bodyPr>
          <a:lstStyle/>
          <a:p>
            <a:r>
              <a:rPr lang="ro-RO" sz="2900" b="1" i="1" dirty="0">
                <a:latin typeface="Times New Roman" pitchFamily="18" charset="0"/>
                <a:cs typeface="Times New Roman" pitchFamily="18" charset="0"/>
              </a:rPr>
              <a:t>In </a:t>
            </a:r>
            <a:r>
              <a:rPr lang="ro-RO" sz="2900" b="1" i="1" dirty="0" err="1">
                <a:latin typeface="Times New Roman" pitchFamily="18" charset="0"/>
                <a:cs typeface="Times New Roman" pitchFamily="18" charset="0"/>
              </a:rPr>
              <a:t>Barbuletu</a:t>
            </a:r>
            <a:r>
              <a:rPr lang="ro-RO" sz="2900" b="1" i="1" dirty="0">
                <a:latin typeface="Times New Roman" pitchFamily="18" charset="0"/>
                <a:cs typeface="Times New Roman" pitchFamily="18" charset="0"/>
              </a:rPr>
              <a:t>, cartea a trezit interesul oamenilor in momentul in care a luat </a:t>
            </a:r>
            <a:r>
              <a:rPr lang="ro-RO" sz="2900" b="1" i="1" dirty="0" err="1">
                <a:latin typeface="Times New Roman" pitchFamily="18" charset="0"/>
                <a:cs typeface="Times New Roman" pitchFamily="18" charset="0"/>
              </a:rPr>
              <a:t>fiinta</a:t>
            </a:r>
            <a:r>
              <a:rPr lang="ro-RO" sz="2900" b="1" i="1" dirty="0">
                <a:latin typeface="Times New Roman" pitchFamily="18" charset="0"/>
                <a:cs typeface="Times New Roman" pitchFamily="18" charset="0"/>
              </a:rPr>
              <a:t> o biblioteca. </a:t>
            </a:r>
          </a:p>
          <a:p>
            <a:r>
              <a:rPr lang="ro-RO" sz="2900" b="1" i="1" dirty="0">
                <a:latin typeface="Times New Roman" pitchFamily="18" charset="0"/>
                <a:cs typeface="Times New Roman" pitchFamily="18" charset="0"/>
              </a:rPr>
              <a:t>La </a:t>
            </a:r>
            <a:r>
              <a:rPr lang="ro-RO" sz="2900" b="1" i="1" dirty="0" err="1">
                <a:latin typeface="Times New Roman" pitchFamily="18" charset="0"/>
                <a:cs typeface="Times New Roman" pitchFamily="18" charset="0"/>
              </a:rPr>
              <a:t>inceput</a:t>
            </a:r>
            <a:r>
              <a:rPr lang="ro-RO" sz="2900" b="1" i="1" dirty="0">
                <a:latin typeface="Times New Roman" pitchFamily="18" charset="0"/>
                <a:cs typeface="Times New Roman" pitchFamily="18" charset="0"/>
              </a:rPr>
              <a:t>, a fost </a:t>
            </a:r>
            <a:r>
              <a:rPr lang="ro-RO" sz="2900" b="1" i="1" dirty="0" err="1">
                <a:latin typeface="Times New Roman" pitchFamily="18" charset="0"/>
                <a:cs typeface="Times New Roman" pitchFamily="18" charset="0"/>
              </a:rPr>
              <a:t>infiintata</a:t>
            </a:r>
            <a:r>
              <a:rPr lang="ro-RO" sz="2900" b="1" i="1" dirty="0">
                <a:latin typeface="Times New Roman" pitchFamily="18" charset="0"/>
                <a:cs typeface="Times New Roman" pitchFamily="18" charset="0"/>
              </a:rPr>
              <a:t> ca “Biblioteca populara”, </a:t>
            </a:r>
            <a:r>
              <a:rPr lang="ro-RO" sz="2900" b="1" i="1" dirty="0" err="1">
                <a:latin typeface="Times New Roman" pitchFamily="18" charset="0"/>
                <a:cs typeface="Times New Roman" pitchFamily="18" charset="0"/>
              </a:rPr>
              <a:t>cand</a:t>
            </a:r>
            <a:r>
              <a:rPr lang="ro-RO" sz="2900" b="1" i="1" dirty="0">
                <a:latin typeface="Times New Roman" pitchFamily="18" charset="0"/>
                <a:cs typeface="Times New Roman" pitchFamily="18" charset="0"/>
              </a:rPr>
              <a:t> boierul </a:t>
            </a:r>
            <a:r>
              <a:rPr lang="ro-RO" sz="2900" b="1" i="1" dirty="0" err="1">
                <a:latin typeface="Times New Roman" pitchFamily="18" charset="0"/>
                <a:cs typeface="Times New Roman" pitchFamily="18" charset="0"/>
              </a:rPr>
              <a:t>Iacobson</a:t>
            </a:r>
            <a:r>
              <a:rPr lang="ro-RO" sz="2900" b="1" i="1" dirty="0">
                <a:latin typeface="Times New Roman" pitchFamily="18" charset="0"/>
                <a:cs typeface="Times New Roman" pitchFamily="18" charset="0"/>
              </a:rPr>
              <a:t> a donat un </a:t>
            </a:r>
            <a:r>
              <a:rPr lang="ro-RO" sz="2900" b="1" i="1" dirty="0" err="1">
                <a:latin typeface="Times New Roman" pitchFamily="18" charset="0"/>
                <a:cs typeface="Times New Roman" pitchFamily="18" charset="0"/>
              </a:rPr>
              <a:t>numar</a:t>
            </a:r>
            <a:r>
              <a:rPr lang="ro-RO" sz="2900" b="1" i="1" dirty="0">
                <a:latin typeface="Times New Roman" pitchFamily="18" charset="0"/>
                <a:cs typeface="Times New Roman" pitchFamily="18" charset="0"/>
              </a:rPr>
              <a:t> de 60 de </a:t>
            </a:r>
            <a:r>
              <a:rPr lang="ro-RO" sz="2900" b="1" i="1" dirty="0" err="1">
                <a:latin typeface="Times New Roman" pitchFamily="18" charset="0"/>
                <a:cs typeface="Times New Roman" pitchFamily="18" charset="0"/>
              </a:rPr>
              <a:t>carti</a:t>
            </a:r>
            <a:r>
              <a:rPr lang="ro-RO" sz="2900" b="1" i="1" dirty="0">
                <a:latin typeface="Times New Roman" pitchFamily="18" charset="0"/>
                <a:cs typeface="Times New Roman" pitchFamily="18" charset="0"/>
              </a:rPr>
              <a:t>, in anul 1935, la </a:t>
            </a:r>
            <a:r>
              <a:rPr lang="ro-RO" sz="2900" b="1" i="1" dirty="0" err="1">
                <a:latin typeface="Times New Roman" pitchFamily="18" charset="0"/>
                <a:cs typeface="Times New Roman" pitchFamily="18" charset="0"/>
              </a:rPr>
              <a:t>initiativa</a:t>
            </a:r>
            <a:r>
              <a:rPr lang="ro-RO" sz="2900" b="1" i="1" dirty="0">
                <a:latin typeface="Times New Roman" pitchFamily="18" charset="0"/>
                <a:cs typeface="Times New Roman" pitchFamily="18" charset="0"/>
              </a:rPr>
              <a:t> lui Ion M. Teodorescu, </a:t>
            </a:r>
            <a:r>
              <a:rPr lang="ro-RO" sz="2900" b="1" i="1" dirty="0" err="1">
                <a:latin typeface="Times New Roman" pitchFamily="18" charset="0"/>
                <a:cs typeface="Times New Roman" pitchFamily="18" charset="0"/>
              </a:rPr>
              <a:t>astazi</a:t>
            </a:r>
            <a:r>
              <a:rPr lang="ro-RO" sz="2900" b="1" i="1" dirty="0">
                <a:latin typeface="Times New Roman" pitchFamily="18" charset="0"/>
                <a:cs typeface="Times New Roman" pitchFamily="18" charset="0"/>
              </a:rPr>
              <a:t>, fondul de carte al bibliotecii comunale </a:t>
            </a:r>
            <a:r>
              <a:rPr lang="ro-RO" sz="2900" b="1" i="1" dirty="0" err="1">
                <a:latin typeface="Times New Roman" pitchFamily="18" charset="0"/>
                <a:cs typeface="Times New Roman" pitchFamily="18" charset="0"/>
              </a:rPr>
              <a:t>Barbuletu</a:t>
            </a:r>
            <a:r>
              <a:rPr lang="ro-RO" sz="2900" b="1" i="1" dirty="0">
                <a:latin typeface="Times New Roman" pitchFamily="18" charset="0"/>
                <a:cs typeface="Times New Roman" pitchFamily="18" charset="0"/>
              </a:rPr>
              <a:t> </a:t>
            </a:r>
            <a:r>
              <a:rPr lang="ro-RO" sz="2900" b="1" i="1" dirty="0" err="1">
                <a:latin typeface="Times New Roman" pitchFamily="18" charset="0"/>
                <a:cs typeface="Times New Roman" pitchFamily="18" charset="0"/>
              </a:rPr>
              <a:t>depaseste</a:t>
            </a:r>
            <a:r>
              <a:rPr lang="ro-RO" sz="2900" b="1" i="1" dirty="0">
                <a:latin typeface="Times New Roman" pitchFamily="18" charset="0"/>
                <a:cs typeface="Times New Roman" pitchFamily="18" charset="0"/>
              </a:rPr>
              <a:t> 9800 de volume, iar </a:t>
            </a:r>
            <a:r>
              <a:rPr lang="ro-RO" sz="2900" b="1" i="1" dirty="0" err="1">
                <a:latin typeface="Times New Roman" pitchFamily="18" charset="0"/>
                <a:cs typeface="Times New Roman" pitchFamily="18" charset="0"/>
              </a:rPr>
              <a:t>numarul</a:t>
            </a:r>
            <a:r>
              <a:rPr lang="ro-RO" sz="2900" b="1" i="1" dirty="0">
                <a:latin typeface="Times New Roman" pitchFamily="18" charset="0"/>
                <a:cs typeface="Times New Roman" pitchFamily="18" charset="0"/>
              </a:rPr>
              <a:t> da cititori este </a:t>
            </a:r>
            <a:r>
              <a:rPr lang="ro-RO" sz="2900" b="1" i="1" dirty="0" smtClean="0">
                <a:latin typeface="Times New Roman" pitchFamily="18" charset="0"/>
                <a:cs typeface="Times New Roman" pitchFamily="18" charset="0"/>
              </a:rPr>
              <a:t>de</a:t>
            </a:r>
            <a:r>
              <a:rPr lang="en-US" sz="2900" b="1" i="1" dirty="0" smtClean="0">
                <a:latin typeface="Times New Roman" pitchFamily="18" charset="0"/>
                <a:cs typeface="Times New Roman" pitchFamily="18" charset="0"/>
              </a:rPr>
              <a:t> </a:t>
            </a:r>
            <a:r>
              <a:rPr lang="en-US" sz="2900" b="1" i="1" dirty="0" err="1" smtClean="0">
                <a:latin typeface="Times New Roman" pitchFamily="18" charset="0"/>
                <a:cs typeface="Times New Roman" pitchFamily="18" charset="0"/>
              </a:rPr>
              <a:t>peste</a:t>
            </a:r>
            <a:r>
              <a:rPr lang="ro-RO" sz="2900" b="1" i="1" dirty="0" smtClean="0">
                <a:latin typeface="Times New Roman" pitchFamily="18" charset="0"/>
                <a:cs typeface="Times New Roman" pitchFamily="18" charset="0"/>
              </a:rPr>
              <a:t> </a:t>
            </a:r>
            <a:r>
              <a:rPr lang="ro-RO" sz="2900" b="1" i="1" dirty="0">
                <a:latin typeface="Times New Roman" pitchFamily="18" charset="0"/>
                <a:cs typeface="Times New Roman" pitchFamily="18" charset="0"/>
              </a:rPr>
              <a:t>600.</a:t>
            </a:r>
          </a:p>
          <a:p>
            <a:r>
              <a:rPr lang="ro-RO" sz="2900" b="1" i="1" dirty="0">
                <a:latin typeface="Times New Roman" pitchFamily="18" charset="0"/>
                <a:cs typeface="Times New Roman" pitchFamily="18" charset="0"/>
              </a:rPr>
              <a:t>Timp de 30 de ani a </a:t>
            </a:r>
            <a:r>
              <a:rPr lang="ro-RO" sz="2900" b="1" i="1" dirty="0" err="1">
                <a:latin typeface="Times New Roman" pitchFamily="18" charset="0"/>
                <a:cs typeface="Times New Roman" pitchFamily="18" charset="0"/>
              </a:rPr>
              <a:t>functionat</a:t>
            </a:r>
            <a:r>
              <a:rPr lang="ro-RO" sz="2900" b="1" i="1" dirty="0">
                <a:latin typeface="Times New Roman" pitchFamily="18" charset="0"/>
                <a:cs typeface="Times New Roman" pitchFamily="18" charset="0"/>
              </a:rPr>
              <a:t> ca biblioteca </a:t>
            </a:r>
            <a:r>
              <a:rPr lang="ro-RO" sz="2900" b="1" i="1" dirty="0" err="1">
                <a:latin typeface="Times New Roman" pitchFamily="18" charset="0"/>
                <a:cs typeface="Times New Roman" pitchFamily="18" charset="0"/>
              </a:rPr>
              <a:t>sateasca</a:t>
            </a:r>
            <a:r>
              <a:rPr lang="ro-RO" sz="2900" b="1" i="1" dirty="0">
                <a:latin typeface="Times New Roman" pitchFamily="18" charset="0"/>
                <a:cs typeface="Times New Roman" pitchFamily="18" charset="0"/>
              </a:rPr>
              <a:t>, cu sediul in “</a:t>
            </a:r>
            <a:r>
              <a:rPr lang="ro-RO" sz="2900" b="1" i="1" dirty="0" err="1">
                <a:latin typeface="Times New Roman" pitchFamily="18" charset="0"/>
                <a:cs typeface="Times New Roman" pitchFamily="18" charset="0"/>
              </a:rPr>
              <a:t>Scoala</a:t>
            </a:r>
            <a:r>
              <a:rPr lang="ro-RO" sz="2900" b="1" i="1" dirty="0">
                <a:latin typeface="Times New Roman" pitchFamily="18" charset="0"/>
                <a:cs typeface="Times New Roman" pitchFamily="18" charset="0"/>
              </a:rPr>
              <a:t> veche</a:t>
            </a:r>
            <a:r>
              <a:rPr lang="ro-RO" sz="2900" b="1" i="1" dirty="0" smtClean="0">
                <a:latin typeface="Times New Roman" pitchFamily="18" charset="0"/>
                <a:cs typeface="Times New Roman" pitchFamily="18" charset="0"/>
              </a:rPr>
              <a:t>” </a:t>
            </a:r>
            <a:r>
              <a:rPr lang="ro-RO" sz="2900" b="1" i="1" dirty="0">
                <a:latin typeface="Times New Roman" pitchFamily="18" charset="0"/>
                <a:cs typeface="Times New Roman" pitchFamily="18" charset="0"/>
              </a:rPr>
              <a:t>condusa de mai </a:t>
            </a:r>
            <a:r>
              <a:rPr lang="ro-RO" sz="2900" b="1" i="1" dirty="0" err="1">
                <a:latin typeface="Times New Roman" pitchFamily="18" charset="0"/>
                <a:cs typeface="Times New Roman" pitchFamily="18" charset="0"/>
              </a:rPr>
              <a:t>multi</a:t>
            </a:r>
            <a:r>
              <a:rPr lang="ro-RO" sz="2900" b="1" i="1" dirty="0">
                <a:latin typeface="Times New Roman" pitchFamily="18" charset="0"/>
                <a:cs typeface="Times New Roman" pitchFamily="18" charset="0"/>
              </a:rPr>
              <a:t> </a:t>
            </a:r>
            <a:r>
              <a:rPr lang="ro-RO" sz="2900" b="1" i="1" dirty="0" err="1">
                <a:latin typeface="Times New Roman" pitchFamily="18" charset="0"/>
                <a:cs typeface="Times New Roman" pitchFamily="18" charset="0"/>
              </a:rPr>
              <a:t>invatatori</a:t>
            </a:r>
            <a:r>
              <a:rPr lang="ro-RO" sz="2900" b="1" i="1" dirty="0">
                <a:latin typeface="Times New Roman" pitchFamily="18" charset="0"/>
                <a:cs typeface="Times New Roman" pitchFamily="18" charset="0"/>
              </a:rPr>
              <a:t> si profesori printre </a:t>
            </a:r>
            <a:r>
              <a:rPr lang="ro-RO" sz="2900" b="1" i="1" dirty="0" err="1">
                <a:latin typeface="Times New Roman" pitchFamily="18" charset="0"/>
                <a:cs typeface="Times New Roman" pitchFamily="18" charset="0"/>
              </a:rPr>
              <a:t>acestia</a:t>
            </a:r>
            <a:r>
              <a:rPr lang="ro-RO" sz="2900" b="1" i="1" dirty="0">
                <a:latin typeface="Times New Roman" pitchFamily="18" charset="0"/>
                <a:cs typeface="Times New Roman" pitchFamily="18" charset="0"/>
              </a:rPr>
              <a:t> </a:t>
            </a:r>
            <a:r>
              <a:rPr lang="ro-RO" sz="2900" b="1" i="1" dirty="0" err="1">
                <a:latin typeface="Times New Roman" pitchFamily="18" charset="0"/>
                <a:cs typeface="Times New Roman" pitchFamily="18" charset="0"/>
              </a:rPr>
              <a:t>numarandu-se</a:t>
            </a:r>
            <a:r>
              <a:rPr lang="ro-RO" sz="2900" b="1" i="1" dirty="0">
                <a:latin typeface="Times New Roman" pitchFamily="18" charset="0"/>
                <a:cs typeface="Times New Roman" pitchFamily="18" charset="0"/>
              </a:rPr>
              <a:t>: Nicolae </a:t>
            </a:r>
            <a:r>
              <a:rPr lang="ro-RO" sz="2900" b="1" i="1" dirty="0" err="1">
                <a:latin typeface="Times New Roman" pitchFamily="18" charset="0"/>
                <a:cs typeface="Times New Roman" pitchFamily="18" charset="0"/>
              </a:rPr>
              <a:t>Banescu</a:t>
            </a:r>
            <a:r>
              <a:rPr lang="ro-RO" sz="2900" b="1" i="1" dirty="0">
                <a:latin typeface="Times New Roman" pitchFamily="18" charset="0"/>
                <a:cs typeface="Times New Roman" pitchFamily="18" charset="0"/>
              </a:rPr>
              <a:t>, Aurica </a:t>
            </a:r>
            <a:r>
              <a:rPr lang="ro-RO" sz="2900" b="1" i="1" dirty="0" err="1">
                <a:latin typeface="Times New Roman" pitchFamily="18" charset="0"/>
                <a:cs typeface="Times New Roman" pitchFamily="18" charset="0"/>
              </a:rPr>
              <a:t>Banescu</a:t>
            </a:r>
            <a:r>
              <a:rPr lang="ro-RO" sz="2900" b="1" i="1" dirty="0">
                <a:latin typeface="Times New Roman" pitchFamily="18" charset="0"/>
                <a:cs typeface="Times New Roman" pitchFamily="18" charset="0"/>
              </a:rPr>
              <a:t>, Ion Robescu, Gheorghe </a:t>
            </a:r>
            <a:r>
              <a:rPr lang="ro-RO" sz="2900" b="1" i="1" dirty="0" err="1">
                <a:latin typeface="Times New Roman" pitchFamily="18" charset="0"/>
                <a:cs typeface="Times New Roman" pitchFamily="18" charset="0"/>
              </a:rPr>
              <a:t>Gavrila</a:t>
            </a:r>
            <a:r>
              <a:rPr lang="ro-RO" sz="2900" b="1" i="1" dirty="0">
                <a:latin typeface="Times New Roman" pitchFamily="18" charset="0"/>
                <a:cs typeface="Times New Roman" pitchFamily="18" charset="0"/>
              </a:rPr>
              <a:t>.</a:t>
            </a:r>
          </a:p>
          <a:p>
            <a:r>
              <a:rPr lang="ro-RO" sz="2900" b="1" i="1" dirty="0" err="1">
                <a:latin typeface="Times New Roman" pitchFamily="18" charset="0"/>
                <a:cs typeface="Times New Roman" pitchFamily="18" charset="0"/>
              </a:rPr>
              <a:t>Dupa</a:t>
            </a:r>
            <a:r>
              <a:rPr lang="ro-RO" sz="2900" b="1" i="1" dirty="0">
                <a:latin typeface="Times New Roman" pitchFamily="18" charset="0"/>
                <a:cs typeface="Times New Roman" pitchFamily="18" charset="0"/>
              </a:rPr>
              <a:t> </a:t>
            </a:r>
            <a:r>
              <a:rPr lang="ro-RO" sz="2900" b="1" i="1" dirty="0" err="1">
                <a:latin typeface="Times New Roman" pitchFamily="18" charset="0"/>
                <a:cs typeface="Times New Roman" pitchFamily="18" charset="0"/>
              </a:rPr>
              <a:t>Revolutia</a:t>
            </a:r>
            <a:r>
              <a:rPr lang="ro-RO" sz="2900" b="1" i="1" dirty="0">
                <a:latin typeface="Times New Roman" pitchFamily="18" charset="0"/>
                <a:cs typeface="Times New Roman" pitchFamily="18" charset="0"/>
              </a:rPr>
              <a:t> din 1989, Biblioteca Comunala </a:t>
            </a:r>
            <a:r>
              <a:rPr lang="ro-RO" sz="2900" b="1" i="1" dirty="0" err="1">
                <a:latin typeface="Times New Roman" pitchFamily="18" charset="0"/>
                <a:cs typeface="Times New Roman" pitchFamily="18" charset="0"/>
              </a:rPr>
              <a:t>Barbuletu</a:t>
            </a:r>
            <a:r>
              <a:rPr lang="ro-RO" sz="2900" b="1" i="1" dirty="0">
                <a:latin typeface="Times New Roman" pitchFamily="18" charset="0"/>
                <a:cs typeface="Times New Roman" pitchFamily="18" charset="0"/>
              </a:rPr>
              <a:t> a cunoscut o noua </a:t>
            </a:r>
            <a:r>
              <a:rPr lang="ro-RO" sz="2900" b="1" i="1" dirty="0" err="1">
                <a:latin typeface="Times New Roman" pitchFamily="18" charset="0"/>
                <a:cs typeface="Times New Roman" pitchFamily="18" charset="0"/>
              </a:rPr>
              <a:t>locatie</a:t>
            </a:r>
            <a:r>
              <a:rPr lang="ro-RO" sz="2900" b="1" i="1" dirty="0">
                <a:latin typeface="Times New Roman" pitchFamily="18" charset="0"/>
                <a:cs typeface="Times New Roman" pitchFamily="18" charset="0"/>
              </a:rPr>
              <a:t>, la </a:t>
            </a:r>
            <a:r>
              <a:rPr lang="ro-RO" sz="2900" b="1" i="1" dirty="0" err="1">
                <a:latin typeface="Times New Roman" pitchFamily="18" charset="0"/>
                <a:cs typeface="Times New Roman" pitchFamily="18" charset="0"/>
              </a:rPr>
              <a:t>Caminul</a:t>
            </a:r>
            <a:r>
              <a:rPr lang="ro-RO" sz="2900" b="1" i="1" dirty="0">
                <a:latin typeface="Times New Roman" pitchFamily="18" charset="0"/>
                <a:cs typeface="Times New Roman" pitchFamily="18" charset="0"/>
              </a:rPr>
              <a:t> Cultural </a:t>
            </a:r>
            <a:r>
              <a:rPr lang="ro-RO" sz="2900" b="1" i="1" dirty="0" err="1">
                <a:latin typeface="Times New Roman" pitchFamily="18" charset="0"/>
                <a:cs typeface="Times New Roman" pitchFamily="18" charset="0"/>
              </a:rPr>
              <a:t>Barbuletu</a:t>
            </a:r>
            <a:r>
              <a:rPr lang="ro-RO" sz="2900" b="1" i="1" dirty="0">
                <a:latin typeface="Times New Roman" pitchFamily="18" charset="0"/>
                <a:cs typeface="Times New Roman" pitchFamily="18" charset="0"/>
              </a:rPr>
              <a:t> si o filiala in satul Gura </a:t>
            </a:r>
            <a:r>
              <a:rPr lang="ro-RO" sz="2900" b="1" i="1" dirty="0" err="1">
                <a:latin typeface="Times New Roman" pitchFamily="18" charset="0"/>
                <a:cs typeface="Times New Roman" pitchFamily="18" charset="0"/>
              </a:rPr>
              <a:t>Barbuletului</a:t>
            </a:r>
            <a:r>
              <a:rPr lang="ro-RO" sz="2900" b="1" i="1" dirty="0">
                <a:latin typeface="Times New Roman" pitchFamily="18" charset="0"/>
                <a:cs typeface="Times New Roman" pitchFamily="18" charset="0"/>
              </a:rPr>
              <a:t>, bibliotecar fiind Elena Iacobescu, pana la pensionare in 2009, ca </a:t>
            </a:r>
            <a:r>
              <a:rPr lang="ro-RO" sz="2900" b="1" i="1" dirty="0" err="1">
                <a:latin typeface="Times New Roman" pitchFamily="18" charset="0"/>
                <a:cs typeface="Times New Roman" pitchFamily="18" charset="0"/>
              </a:rPr>
              <a:t>dupa</a:t>
            </a:r>
            <a:r>
              <a:rPr lang="ro-RO" sz="2900" b="1" i="1" dirty="0">
                <a:latin typeface="Times New Roman" pitchFamily="18" charset="0"/>
                <a:cs typeface="Times New Roman" pitchFamily="18" charset="0"/>
              </a:rPr>
              <a:t> aceea sa </a:t>
            </a:r>
            <a:r>
              <a:rPr lang="ro-RO" sz="2900" b="1" i="1" dirty="0" err="1">
                <a:latin typeface="Times New Roman" pitchFamily="18" charset="0"/>
                <a:cs typeface="Times New Roman" pitchFamily="18" charset="0"/>
              </a:rPr>
              <a:t>apara</a:t>
            </a:r>
            <a:r>
              <a:rPr lang="ro-RO" sz="2900" b="1" i="1" dirty="0">
                <a:latin typeface="Times New Roman" pitchFamily="18" charset="0"/>
                <a:cs typeface="Times New Roman" pitchFamily="18" charset="0"/>
              </a:rPr>
              <a:t> </a:t>
            </a:r>
            <a:r>
              <a:rPr lang="ro-RO" sz="2900" b="1" i="1" dirty="0" err="1">
                <a:latin typeface="Times New Roman" pitchFamily="18" charset="0"/>
                <a:cs typeface="Times New Roman" pitchFamily="18" charset="0"/>
              </a:rPr>
              <a:t>generatia</a:t>
            </a:r>
            <a:r>
              <a:rPr lang="ro-RO" sz="2900" b="1" i="1" dirty="0">
                <a:latin typeface="Times New Roman" pitchFamily="18" charset="0"/>
                <a:cs typeface="Times New Roman" pitchFamily="18" charset="0"/>
              </a:rPr>
              <a:t> </a:t>
            </a:r>
            <a:r>
              <a:rPr lang="ro-RO" sz="2900" b="1" i="1" dirty="0" err="1">
                <a:latin typeface="Times New Roman" pitchFamily="18" charset="0"/>
                <a:cs typeface="Times New Roman" pitchFamily="18" charset="0"/>
              </a:rPr>
              <a:t>tanara</a:t>
            </a:r>
            <a:r>
              <a:rPr lang="ro-RO" sz="2900" b="1" i="1" dirty="0">
                <a:latin typeface="Times New Roman" pitchFamily="18" charset="0"/>
                <a:cs typeface="Times New Roman" pitchFamily="18" charset="0"/>
              </a:rPr>
              <a:t> de bibliotecari reprezentata de </a:t>
            </a:r>
            <a:r>
              <a:rPr lang="ro-RO" sz="2900" b="1" i="1" dirty="0" err="1">
                <a:latin typeface="Times New Roman" pitchFamily="18" charset="0"/>
                <a:cs typeface="Times New Roman" pitchFamily="18" charset="0"/>
              </a:rPr>
              <a:t>Madalina</a:t>
            </a:r>
            <a:r>
              <a:rPr lang="ro-RO" sz="2900" b="1" i="1" dirty="0">
                <a:latin typeface="Times New Roman" pitchFamily="18" charset="0"/>
                <a:cs typeface="Times New Roman" pitchFamily="18" charset="0"/>
              </a:rPr>
              <a:t> Aurora Iacobescu.</a:t>
            </a:r>
          </a:p>
          <a:p>
            <a:pPr marL="0" indent="0">
              <a:buNone/>
            </a:pPr>
            <a:endParaRPr lang="ro-RO" dirty="0"/>
          </a:p>
        </p:txBody>
      </p:sp>
    </p:spTree>
    <p:extLst>
      <p:ext uri="{BB962C8B-B14F-4D97-AF65-F5344CB8AC3E}">
        <p14:creationId xmlns:p14="http://schemas.microsoft.com/office/powerpoint/2010/main" val="3058794459"/>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884</Words>
  <Application>Microsoft Office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Temă Office</vt:lpstr>
      <vt:lpstr>BARBULETU- LOCURI,TRADITII SI CULTURA </vt:lpstr>
      <vt:lpstr> BARBULETU- LOCURI, TRADITII SI CULTURA </vt:lpstr>
      <vt:lpstr>BARBULETU, LOCURI, TRADITII SI CULTURA</vt:lpstr>
      <vt:lpstr>BARBULETU, LOCURI, TRADITII SI CULTURA</vt:lpstr>
      <vt:lpstr>BARBULETU, LOCURI, TRADITII SI CULTURA</vt:lpstr>
      <vt:lpstr>BARBULETU, LOCURI, TRADITII SI CULTURA</vt:lpstr>
      <vt:lpstr>BARBULETU, LOCURI, TRADITII SI CULTURA</vt:lpstr>
      <vt:lpstr>BARBULETU- LOCURI, TRADITII SI CULTURA</vt:lpstr>
      <vt:lpstr>BARBULETU, LOCURI, TRADITII SI CULTURA</vt:lpstr>
      <vt:lpstr>BARBULETU- LOCURI, TRADITII SI CULTURA</vt:lpstr>
      <vt:lpstr>BARBULETU- LOCURI, TRADITII SI CULTURA</vt:lpstr>
      <vt:lpstr>BARBULETU- LOCURI,TRADITII SI CULTURA</vt:lpstr>
      <vt:lpstr>BARBULETU-LOCURI, TRADITII SI CULTURA</vt:lpstr>
      <vt:lpstr>BARBULETU-LOCURI TRADITII SI CULTURA</vt:lpstr>
      <vt:lpstr>BARBULETU-LOCURI TRADITII SI CULTURA</vt:lpstr>
      <vt:lpstr>BARBULETU-LOCURI,TRADITII SI CULTURA</vt:lpstr>
      <vt:lpstr>BARBULETU- LOCURI, TRADITII SI CULTURA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BARBULETU, LOCURI, TRADITII SI CULTURA</dc:title>
  <dc:creator>Utilizator Windows</dc:creator>
  <cp:lastModifiedBy>Lenovo</cp:lastModifiedBy>
  <cp:revision>20</cp:revision>
  <dcterms:created xsi:type="dcterms:W3CDTF">2013-06-07T10:45:51Z</dcterms:created>
  <dcterms:modified xsi:type="dcterms:W3CDTF">2015-01-23T15:04:01Z</dcterms:modified>
</cp:coreProperties>
</file>